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2" r:id="rId3"/>
    <p:sldId id="270" r:id="rId4"/>
    <p:sldId id="273" r:id="rId5"/>
    <p:sldId id="276" r:id="rId6"/>
    <p:sldId id="257" r:id="rId7"/>
    <p:sldId id="258" r:id="rId8"/>
    <p:sldId id="261" r:id="rId9"/>
    <p:sldId id="259" r:id="rId10"/>
    <p:sldId id="260" r:id="rId11"/>
    <p:sldId id="269" r:id="rId12"/>
    <p:sldId id="268" r:id="rId13"/>
    <p:sldId id="263" r:id="rId14"/>
    <p:sldId id="264" r:id="rId15"/>
    <p:sldId id="266" r:id="rId16"/>
    <p:sldId id="277" r:id="rId17"/>
    <p:sldId id="262" r:id="rId18"/>
    <p:sldId id="265" r:id="rId19"/>
    <p:sldId id="280" r:id="rId20"/>
    <p:sldId id="279" r:id="rId21"/>
    <p:sldId id="274" r:id="rId22"/>
  </p:sldIdLst>
  <p:sldSz cx="12192000" cy="6858000"/>
  <p:notesSz cx="6881813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4560" autoAdjust="0"/>
  </p:normalViewPr>
  <p:slideViewPr>
    <p:cSldViewPr snapToGrid="0">
      <p:cViewPr varScale="1">
        <p:scale>
          <a:sx n="63" d="100"/>
          <a:sy n="63" d="100"/>
        </p:scale>
        <p:origin x="10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82734" cy="501073"/>
          </a:xfrm>
          <a:prstGeom prst="rect">
            <a:avLst/>
          </a:prstGeom>
        </p:spPr>
        <p:txBody>
          <a:bodyPr vert="horz" lIns="89016" tIns="44508" rIns="89016" bIns="44508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542" y="2"/>
            <a:ext cx="2982734" cy="501073"/>
          </a:xfrm>
          <a:prstGeom prst="rect">
            <a:avLst/>
          </a:prstGeom>
        </p:spPr>
        <p:txBody>
          <a:bodyPr vert="horz" lIns="89016" tIns="44508" rIns="89016" bIns="44508" rtlCol="0"/>
          <a:lstStyle>
            <a:lvl1pPr algn="r">
              <a:defRPr sz="1200"/>
            </a:lvl1pPr>
          </a:lstStyle>
          <a:p>
            <a:fld id="{F03C5FDF-8CD9-4B56-89EC-08D777A6F470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1766"/>
            <a:ext cx="2982734" cy="501072"/>
          </a:xfrm>
          <a:prstGeom prst="rect">
            <a:avLst/>
          </a:prstGeom>
        </p:spPr>
        <p:txBody>
          <a:bodyPr vert="horz" lIns="89016" tIns="44508" rIns="89016" bIns="44508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542" y="9501766"/>
            <a:ext cx="2982734" cy="501072"/>
          </a:xfrm>
          <a:prstGeom prst="rect">
            <a:avLst/>
          </a:prstGeom>
        </p:spPr>
        <p:txBody>
          <a:bodyPr vert="horz" lIns="89016" tIns="44508" rIns="89016" bIns="44508" rtlCol="0" anchor="b"/>
          <a:lstStyle>
            <a:lvl1pPr algn="r">
              <a:defRPr sz="1200"/>
            </a:lvl1pPr>
          </a:lstStyle>
          <a:p>
            <a:fld id="{736DDEF3-C821-4DE5-B8D5-2CF10DDF2C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093948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119" cy="501879"/>
          </a:xfrm>
          <a:prstGeom prst="rect">
            <a:avLst/>
          </a:prstGeom>
        </p:spPr>
        <p:txBody>
          <a:bodyPr vert="horz" lIns="96467" tIns="48233" rIns="96467" bIns="48233" rtlCol="0"/>
          <a:lstStyle>
            <a:lvl1pPr algn="l">
              <a:defRPr sz="13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3" y="0"/>
            <a:ext cx="2982119" cy="501879"/>
          </a:xfrm>
          <a:prstGeom prst="rect">
            <a:avLst/>
          </a:prstGeom>
        </p:spPr>
        <p:txBody>
          <a:bodyPr vert="horz" lIns="96467" tIns="48233" rIns="96467" bIns="48233" rtlCol="0"/>
          <a:lstStyle>
            <a:lvl1pPr algn="r">
              <a:defRPr sz="1300"/>
            </a:lvl1pPr>
          </a:lstStyle>
          <a:p>
            <a:fld id="{2E37869C-24A6-4BD5-8631-DE6AD27FC9F3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1325" y="1250950"/>
            <a:ext cx="59991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67" tIns="48233" rIns="96467" bIns="48233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6467" tIns="48233" rIns="96467" bIns="4823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00961"/>
            <a:ext cx="2982119" cy="501878"/>
          </a:xfrm>
          <a:prstGeom prst="rect">
            <a:avLst/>
          </a:prstGeom>
        </p:spPr>
        <p:txBody>
          <a:bodyPr vert="horz" lIns="96467" tIns="48233" rIns="96467" bIns="48233" rtlCol="0" anchor="b"/>
          <a:lstStyle>
            <a:lvl1pPr algn="l">
              <a:defRPr sz="13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3" y="9500961"/>
            <a:ext cx="2982119" cy="501878"/>
          </a:xfrm>
          <a:prstGeom prst="rect">
            <a:avLst/>
          </a:prstGeom>
        </p:spPr>
        <p:txBody>
          <a:bodyPr vert="horz" lIns="96467" tIns="48233" rIns="96467" bIns="48233" rtlCol="0" anchor="b"/>
          <a:lstStyle>
            <a:lvl1pPr algn="r">
              <a:defRPr sz="1300"/>
            </a:lvl1pPr>
          </a:lstStyle>
          <a:p>
            <a:fld id="{C5BF4F4F-DCBB-4127-A985-979C4B0551B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277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F4F4F-DCBB-4127-A985-979C4B0551B3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55840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94FC-3E13-4186-99C0-73CDC8C87C18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7F73-D869-41BD-8993-D5D02A7741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385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94FC-3E13-4186-99C0-73CDC8C87C18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7F73-D869-41BD-8993-D5D02A7741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45423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94FC-3E13-4186-99C0-73CDC8C87C18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7F73-D869-41BD-8993-D5D02A7741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37129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94FC-3E13-4186-99C0-73CDC8C87C18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7F73-D869-41BD-8993-D5D02A7741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7259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94FC-3E13-4186-99C0-73CDC8C87C18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7F73-D869-41BD-8993-D5D02A7741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83461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94FC-3E13-4186-99C0-73CDC8C87C18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7F73-D869-41BD-8993-D5D02A7741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83747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94FC-3E13-4186-99C0-73CDC8C87C18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7F73-D869-41BD-8993-D5D02A7741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52541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94FC-3E13-4186-99C0-73CDC8C87C18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7F73-D869-41BD-8993-D5D02A7741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8458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94FC-3E13-4186-99C0-73CDC8C87C18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7F73-D869-41BD-8993-D5D02A7741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5964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94FC-3E13-4186-99C0-73CDC8C87C18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7F73-D869-41BD-8993-D5D02A7741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51646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94FC-3E13-4186-99C0-73CDC8C87C18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7F73-D869-41BD-8993-D5D02A7741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21173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94FC-3E13-4186-99C0-73CDC8C87C18}" type="datetimeFigureOut">
              <a:rPr lang="en-IE" smtClean="0"/>
              <a:t>28/02/2017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17F73-D869-41BD-8993-D5D02A7741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43216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Oscar.DJ0MY@GOOGLEMAIL.CO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rduino.cc/en/Main/ArduinoMKR1000" TargetMode="External"/><Relationship Id="rId3" Type="http://schemas.openxmlformats.org/officeDocument/2006/relationships/hyperlink" Target="https://www.arduino.cc/en/Main/ArduinoBoard101" TargetMode="External"/><Relationship Id="rId7" Type="http://schemas.openxmlformats.org/officeDocument/2006/relationships/hyperlink" Target="https://www.arduino.cc/en/Main/ArduinoBoardMega2560" TargetMode="External"/><Relationship Id="rId12" Type="http://schemas.openxmlformats.org/officeDocument/2006/relationships/hyperlink" Target="https://www.arduino.cc/en/Main/ArduinoBoardZer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arduino.cc/en/Main/ArduinoBoardLilyPadUSB" TargetMode="External"/><Relationship Id="rId11" Type="http://schemas.openxmlformats.org/officeDocument/2006/relationships/hyperlink" Target="https://www.arduino.cc/en/Main/ArduinoBoardUno" TargetMode="External"/><Relationship Id="rId5" Type="http://schemas.openxmlformats.org/officeDocument/2006/relationships/hyperlink" Target="https://www.arduino.cc/en/Main/ArduinoBoardLilyPad" TargetMode="External"/><Relationship Id="rId10" Type="http://schemas.openxmlformats.org/officeDocument/2006/relationships/hyperlink" Target="https://www.arduino.cc/en/Main/ArduinoBoardProMini" TargetMode="External"/><Relationship Id="rId4" Type="http://schemas.openxmlformats.org/officeDocument/2006/relationships/hyperlink" Target="https://www.arduino.cc/en/Main/ArduinoGemma" TargetMode="External"/><Relationship Id="rId9" Type="http://schemas.openxmlformats.org/officeDocument/2006/relationships/hyperlink" Target="https://www.arduino.cc/en/Main/ArduinoBoardPro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ladyada.net/make/rgblcdshield/" TargetMode="External"/><Relationship Id="rId2" Type="http://schemas.openxmlformats.org/officeDocument/2006/relationships/hyperlink" Target="http://arduino.cc/en/Tutorial/LiquidCrysta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k3ng/k3ng_cw_keyer/blob/master/k3ng_keyer.ino" TargetMode="External"/><Relationship Id="rId3" Type="http://schemas.openxmlformats.org/officeDocument/2006/relationships/hyperlink" Target="https://github.com/k3ng/k3ng_cw_keyer/blob/master/keyer_pin_settings.h" TargetMode="External"/><Relationship Id="rId7" Type="http://schemas.openxmlformats.org/officeDocument/2006/relationships/hyperlink" Target="https://github.com/k3ng/k3ng_cw_keyer/blob/master/keyer.h" TargetMode="External"/><Relationship Id="rId2" Type="http://schemas.openxmlformats.org/officeDocument/2006/relationships/hyperlink" Target="https://github.com/k3ng/k3ng_cw_keyer/blob/master/keyer_features_and_options.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roups.yahoo.com/neo/groups/radioartisan/info" TargetMode="External"/><Relationship Id="rId5" Type="http://schemas.openxmlformats.org/officeDocument/2006/relationships/hyperlink" Target="https://github.com/k3ng/k3ng_cw_keyer/blob/master/keyer_debug.h" TargetMode="External"/><Relationship Id="rId10" Type="http://schemas.openxmlformats.org/officeDocument/2006/relationships/hyperlink" Target="https://github.com/k3ng/k3ng_cw_keyer/blob/master/keyer_dependencies.h" TargetMode="External"/><Relationship Id="rId4" Type="http://schemas.openxmlformats.org/officeDocument/2006/relationships/hyperlink" Target="https://github.com/k3ng/k3ng_cw_keyer/blob/master/keyer_settings.h" TargetMode="External"/><Relationship Id="rId9" Type="http://schemas.openxmlformats.org/officeDocument/2006/relationships/hyperlink" Target="https://github.com/k3ng/k3ng_cw_keyer/blob/master/keyer_hardware.h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bay.ie/" TargetMode="External"/><Relationship Id="rId2" Type="http://schemas.openxmlformats.org/officeDocument/2006/relationships/hyperlink" Target="http://www.banggood.com/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maplin.com/" TargetMode="External"/><Relationship Id="rId4" Type="http://schemas.openxmlformats.org/officeDocument/2006/relationships/hyperlink" Target="https://www.modmypi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k3ng/k3ng-cw-keyer" TargetMode="External"/><Relationship Id="rId2" Type="http://schemas.openxmlformats.org/officeDocument/2006/relationships/hyperlink" Target="https://blog.radioartisan.com/Arduino-cw-keyer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arduino.cc/" TargetMode="External"/><Relationship Id="rId5" Type="http://schemas.openxmlformats.org/officeDocument/2006/relationships/hyperlink" Target="http://groups.yahoo.com/group/radioartisan/" TargetMode="External"/><Relationship Id="rId4" Type="http://schemas.openxmlformats.org/officeDocument/2006/relationships/hyperlink" Target="http://nanokeyer.files.wordpress.com/2012/01/nanokeyer-firmware-upload-guide.pdf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rduino.cc/en/Main/ArduinoBoardMegaADK" TargetMode="External"/><Relationship Id="rId3" Type="http://schemas.openxmlformats.org/officeDocument/2006/relationships/hyperlink" Target="https://www.arduino.cc/en/Main/ArduinoBoardEsplora" TargetMode="External"/><Relationship Id="rId7" Type="http://schemas.openxmlformats.org/officeDocument/2006/relationships/hyperlink" Target="https://www.arduino.cc/en/Main/ArduinoBoardLeonardo" TargetMode="External"/><Relationship Id="rId2" Type="http://schemas.openxmlformats.org/officeDocument/2006/relationships/hyperlink" Target="https://www.arduino.cc/en/Main/ArduinoBoardDu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arduino.cc/en/Main/ArduinoBoardYun" TargetMode="External"/><Relationship Id="rId5" Type="http://schemas.openxmlformats.org/officeDocument/2006/relationships/hyperlink" Target="https://www.arduino.cc/en/Main/ArduinoBoardMini" TargetMode="External"/><Relationship Id="rId4" Type="http://schemas.openxmlformats.org/officeDocument/2006/relationships/hyperlink" Target="https://www.arduino.cc/en/Main/ArduinoBoardNano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rduino.cc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radioartisan.wordpress.com/arduino-cw-keyer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Arduino Morse </a:t>
            </a:r>
            <a:r>
              <a:rPr lang="en-IE" dirty="0" err="1" smtClean="0"/>
              <a:t>Keyer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Presentation for </a:t>
            </a:r>
            <a:r>
              <a:rPr lang="en-IE" dirty="0" smtClean="0"/>
              <a:t>KARG 2017</a:t>
            </a:r>
            <a:endParaRPr lang="en-IE" dirty="0" smtClean="0"/>
          </a:p>
          <a:p>
            <a:r>
              <a:rPr lang="en-IE" dirty="0" smtClean="0"/>
              <a:t> </a:t>
            </a:r>
            <a:r>
              <a:rPr lang="en-IE" dirty="0" smtClean="0"/>
              <a:t>25/03/2017</a:t>
            </a:r>
            <a:endParaRPr lang="en-IE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9280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 err="1" smtClean="0"/>
              <a:t>Nanokeyer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dirty="0" err="1" smtClean="0"/>
              <a:t>Nanokeyer</a:t>
            </a:r>
            <a:r>
              <a:rPr lang="en-IE" dirty="0" smtClean="0"/>
              <a:t> Website: </a:t>
            </a:r>
          </a:p>
          <a:p>
            <a:pPr marL="0" indent="0" algn="ctr">
              <a:buNone/>
            </a:pPr>
            <a:r>
              <a:rPr lang="en-IE" dirty="0" smtClean="0"/>
              <a:t>https://nanokeyer.wordpress.com</a:t>
            </a:r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r>
              <a:rPr lang="en-IE" dirty="0" err="1" smtClean="0"/>
              <a:t>Nanokeyer</a:t>
            </a:r>
            <a:r>
              <a:rPr lang="en-IE" dirty="0" smtClean="0"/>
              <a:t> Kit available for €39.00 from:</a:t>
            </a:r>
          </a:p>
          <a:p>
            <a:pPr marL="0" indent="0" algn="ctr">
              <a:buNone/>
            </a:pPr>
            <a:r>
              <a:rPr lang="en-IE" dirty="0" smtClean="0">
                <a:hlinkClick r:id="rId2"/>
              </a:rPr>
              <a:t>Oscar.DJ0MY@GOOGLEMAIL.COM</a:t>
            </a:r>
            <a:endParaRPr lang="en-IE" dirty="0" smtClean="0"/>
          </a:p>
          <a:p>
            <a:pPr marL="0" indent="0" algn="ctr">
              <a:buNone/>
            </a:pPr>
            <a:endParaRPr lang="en-IE" dirty="0" smtClean="0"/>
          </a:p>
          <a:p>
            <a:pPr marL="0" indent="0">
              <a:buNone/>
            </a:pPr>
            <a:r>
              <a:rPr lang="en-IE" dirty="0" smtClean="0"/>
              <a:t>Contains all parts except Arduino Nano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7093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935308"/>
              </p:ext>
            </p:extLst>
          </p:nvPr>
        </p:nvGraphicFramePr>
        <p:xfrm>
          <a:off x="198121" y="216765"/>
          <a:ext cx="11720887" cy="7276362"/>
        </p:xfrm>
        <a:graphic>
          <a:graphicData uri="http://schemas.openxmlformats.org/drawingml/2006/table">
            <a:tbl>
              <a:tblPr/>
              <a:tblGrid>
                <a:gridCol w="1455627"/>
                <a:gridCol w="1064538"/>
                <a:gridCol w="988514"/>
                <a:gridCol w="1026526"/>
                <a:gridCol w="1026526"/>
                <a:gridCol w="1026526"/>
                <a:gridCol w="1026526"/>
                <a:gridCol w="1026526"/>
                <a:gridCol w="1026526"/>
                <a:gridCol w="1026526"/>
                <a:gridCol w="1026526"/>
              </a:tblGrid>
              <a:tr h="803864">
                <a:tc>
                  <a:txBody>
                    <a:bodyPr/>
                    <a:lstStyle/>
                    <a:p>
                      <a:r>
                        <a:rPr lang="en-IE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Name</a:t>
                      </a:r>
                      <a:br>
                        <a:rPr lang="en-IE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Processor</a:t>
                      </a:r>
                      <a:br>
                        <a:rPr lang="en-IE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Operating/</a:t>
                      </a:r>
                    </a:p>
                    <a:p>
                      <a:r>
                        <a:rPr lang="en-IE" sz="120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InputVoltage</a:t>
                      </a:r>
                      <a:r>
                        <a:rPr lang="en-IE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en-IE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2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CPU Speed</a:t>
                      </a:r>
                      <a:br>
                        <a:rPr lang="en-IE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Analog In/Out</a:t>
                      </a:r>
                      <a:br>
                        <a:rPr lang="en-IE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Digital IO/PWM</a:t>
                      </a:r>
                      <a:br>
                        <a:rPr lang="en-IE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4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EEPROM [kB]</a:t>
                      </a:r>
                      <a:br>
                        <a:rPr lang="en-IE" sz="14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40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4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SRAM [kB]</a:t>
                      </a:r>
                      <a:br>
                        <a:rPr lang="en-IE" sz="14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40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4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Flash [kB]</a:t>
                      </a:r>
                      <a:br>
                        <a:rPr lang="en-IE" sz="14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40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4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USB</a:t>
                      </a:r>
                      <a:br>
                        <a:rPr lang="en-IE" sz="14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40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UART</a:t>
                      </a:r>
                      <a:br>
                        <a:rPr lang="en-IE" sz="14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4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9405">
                <a:tc>
                  <a:txBody>
                    <a:bodyPr/>
                    <a:lstStyle/>
                    <a:p>
                      <a:r>
                        <a:rPr lang="en-IE" sz="1200" dirty="0">
                          <a:hlinkClick r:id="rId3"/>
                        </a:rPr>
                        <a:t>101</a:t>
                      </a:r>
                      <a:r>
                        <a:rPr lang="en-IE" sz="1200" dirty="0"/>
                        <a:t/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Intel® Curie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3.3 V/ 7-12V 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32MHz 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6/0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14/4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-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24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196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Regular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-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9405">
                <a:tc>
                  <a:txBody>
                    <a:bodyPr/>
                    <a:lstStyle/>
                    <a:p>
                      <a:r>
                        <a:rPr lang="en-IE" sz="1200">
                          <a:hlinkClick r:id="rId4"/>
                        </a:rPr>
                        <a:t>Gemma</a:t>
                      </a:r>
                      <a:r>
                        <a:rPr lang="en-IE" sz="1200"/>
                        <a:t/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ATtiny85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3.3 V / 4-16 V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8 MHz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1/0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3/2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0.5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0.5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8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Micro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0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4827">
                <a:tc>
                  <a:txBody>
                    <a:bodyPr/>
                    <a:lstStyle/>
                    <a:p>
                      <a:r>
                        <a:rPr lang="en-IE" sz="1200" dirty="0" err="1">
                          <a:hlinkClick r:id="rId5"/>
                        </a:rPr>
                        <a:t>LilyPad</a:t>
                      </a:r>
                      <a:r>
                        <a:rPr lang="en-IE" sz="1200" dirty="0"/>
                        <a:t/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ATmega168V</a:t>
                      </a:r>
                      <a:br>
                        <a:rPr lang="en-IE" sz="1200"/>
                      </a:br>
                      <a:r>
                        <a:rPr lang="en-IE" sz="1200"/>
                        <a:t>ATmega328P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2.7-5.5 V /</a:t>
                      </a:r>
                      <a:br>
                        <a:rPr lang="en-IE" sz="1200"/>
                      </a:br>
                      <a:r>
                        <a:rPr lang="en-IE" sz="1200"/>
                        <a:t>2.7-5.5 V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8MHz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6/0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14/6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0.512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1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16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-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-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548">
                <a:tc>
                  <a:txBody>
                    <a:bodyPr/>
                    <a:lstStyle/>
                    <a:p>
                      <a:r>
                        <a:rPr lang="en-IE" sz="1200">
                          <a:hlinkClick r:id="rId6"/>
                        </a:rPr>
                        <a:t>LilyPad USB</a:t>
                      </a:r>
                      <a:r>
                        <a:rPr lang="en-IE" sz="1200"/>
                        <a:t/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ATmega32U4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3.3 V / 3.8-5 V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8 MHz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4/0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9/4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1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2.5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32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Micro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-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9405"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  <a:hlinkClick r:id="rId7"/>
                        </a:rPr>
                        <a:t>Mega 2560</a:t>
                      </a:r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/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>
                          <a:solidFill>
                            <a:srgbClr val="FF0000"/>
                          </a:solidFill>
                        </a:rPr>
                        <a:t>ATmega2560</a:t>
                      </a:r>
                      <a:br>
                        <a:rPr lang="en-IE" sz="1200" dirty="0">
                          <a:solidFill>
                            <a:srgbClr val="FF0000"/>
                          </a:solidFill>
                        </a:rPr>
                      </a:br>
                      <a:endParaRPr lang="en-IE" sz="1200" dirty="0">
                        <a:solidFill>
                          <a:srgbClr val="FF0000"/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5 V / 7-12 V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16 MHz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16/0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54/15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4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8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256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Regular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>
                          <a:solidFill>
                            <a:srgbClr val="FF0000"/>
                          </a:solidFill>
                        </a:rPr>
                        <a:t>4</a:t>
                      </a:r>
                      <a:br>
                        <a:rPr lang="en-IE" sz="1200" dirty="0">
                          <a:solidFill>
                            <a:srgbClr val="FF0000"/>
                          </a:solidFill>
                        </a:rPr>
                      </a:br>
                      <a:endParaRPr lang="en-IE" sz="1200" dirty="0">
                        <a:solidFill>
                          <a:srgbClr val="FF0000"/>
                        </a:solidFill>
                      </a:endParaRP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6544">
                <a:tc>
                  <a:txBody>
                    <a:bodyPr/>
                    <a:lstStyle/>
                    <a:p>
                      <a:r>
                        <a:rPr lang="en-IE" sz="1050">
                          <a:hlinkClick r:id="rId8"/>
                        </a:rPr>
                        <a:t>MKR1000</a:t>
                      </a:r>
                      <a:r>
                        <a:rPr lang="en-IE" sz="1050"/>
                        <a:t/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SAMD21 Cortex-M0+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3.3 V/ 5V 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48MHz 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7/1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8/4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-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32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256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Micro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 dirty="0"/>
                        <a:t>1</a:t>
                      </a:r>
                      <a:br>
                        <a:rPr lang="en-IE" sz="1050" dirty="0"/>
                      </a:br>
                      <a:endParaRPr lang="en-IE" sz="105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6544">
                <a:tc>
                  <a:txBody>
                    <a:bodyPr/>
                    <a:lstStyle/>
                    <a:p>
                      <a:r>
                        <a:rPr lang="en-IE" sz="1050">
                          <a:hlinkClick r:id="rId9"/>
                        </a:rPr>
                        <a:t>Pro</a:t>
                      </a:r>
                      <a:r>
                        <a:rPr lang="en-IE" sz="1050"/>
                        <a:t/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ATmega168 </a:t>
                      </a:r>
                      <a:br>
                        <a:rPr lang="en-IE" sz="1050"/>
                      </a:br>
                      <a:r>
                        <a:rPr lang="en-IE" sz="1050"/>
                        <a:t>ATmega328P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3.3 V / 3.35-12 V</a:t>
                      </a:r>
                      <a:br>
                        <a:rPr lang="en-IE" sz="1200"/>
                      </a:br>
                      <a:r>
                        <a:rPr lang="en-IE" sz="1200"/>
                        <a:t>5 V / 5-12 V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8 MHz </a:t>
                      </a:r>
                      <a:br>
                        <a:rPr lang="en-IE" sz="1050"/>
                      </a:br>
                      <a:r>
                        <a:rPr lang="en-IE" sz="1050"/>
                        <a:t>16 MHz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6/0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14/6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0.512 </a:t>
                      </a:r>
                      <a:br>
                        <a:rPr lang="en-IE" sz="1050"/>
                      </a:br>
                      <a:r>
                        <a:rPr lang="en-IE" sz="1050"/>
                        <a:t>1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1 </a:t>
                      </a:r>
                      <a:br>
                        <a:rPr lang="en-IE" sz="1050"/>
                      </a:br>
                      <a:r>
                        <a:rPr lang="en-IE" sz="1050"/>
                        <a:t>2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16 </a:t>
                      </a:r>
                      <a:br>
                        <a:rPr lang="en-IE" sz="1050"/>
                      </a:br>
                      <a:r>
                        <a:rPr lang="en-IE" sz="1050"/>
                        <a:t>32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-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 dirty="0"/>
                        <a:t>1</a:t>
                      </a:r>
                      <a:br>
                        <a:rPr lang="en-IE" sz="1050" dirty="0"/>
                      </a:br>
                      <a:endParaRPr lang="en-IE" sz="105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6544">
                <a:tc>
                  <a:txBody>
                    <a:bodyPr/>
                    <a:lstStyle/>
                    <a:p>
                      <a:r>
                        <a:rPr lang="en-IE" sz="1050">
                          <a:hlinkClick r:id="rId10"/>
                        </a:rPr>
                        <a:t>Pro Mini</a:t>
                      </a:r>
                      <a:r>
                        <a:rPr lang="en-IE" sz="1050"/>
                        <a:t/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ATmega328P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3.3 V / 3.35-12 V</a:t>
                      </a:r>
                      <a:br>
                        <a:rPr lang="en-IE" sz="1200"/>
                      </a:br>
                      <a:r>
                        <a:rPr lang="en-IE" sz="1200"/>
                        <a:t>5 V / 5-12 V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8 MHz </a:t>
                      </a:r>
                      <a:br>
                        <a:rPr lang="en-IE" sz="1050"/>
                      </a:br>
                      <a:r>
                        <a:rPr lang="en-IE" sz="1050"/>
                        <a:t>16 MHz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6/0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14/6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1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1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32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-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 dirty="0"/>
                        <a:t>1</a:t>
                      </a:r>
                      <a:br>
                        <a:rPr lang="en-IE" sz="1050" dirty="0"/>
                      </a:br>
                      <a:endParaRPr lang="en-IE" sz="105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803">
                <a:tc>
                  <a:txBody>
                    <a:bodyPr/>
                    <a:lstStyle/>
                    <a:p>
                      <a:r>
                        <a:rPr lang="en-IE" sz="1050">
                          <a:hlinkClick r:id="rId11"/>
                        </a:rPr>
                        <a:t>Uno</a:t>
                      </a:r>
                      <a:r>
                        <a:rPr lang="en-IE" sz="1050"/>
                        <a:t/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ATmega328P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5 V / 7-12 V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16 MHz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6/0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14/6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1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2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32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Regular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 dirty="0"/>
                        <a:t>1</a:t>
                      </a:r>
                      <a:br>
                        <a:rPr lang="en-IE" sz="1050" dirty="0"/>
                      </a:br>
                      <a:endParaRPr lang="en-IE" sz="105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8803">
                <a:tc>
                  <a:txBody>
                    <a:bodyPr/>
                    <a:lstStyle/>
                    <a:p>
                      <a:r>
                        <a:rPr lang="en-IE" sz="1050">
                          <a:hlinkClick r:id="rId12"/>
                        </a:rPr>
                        <a:t>Zero</a:t>
                      </a:r>
                      <a:r>
                        <a:rPr lang="en-IE" sz="1050"/>
                        <a:t/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ATSAMD21G18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3.3 V / 7-12 V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48 MHz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 dirty="0"/>
                        <a:t>6/1</a:t>
                      </a:r>
                      <a:br>
                        <a:rPr lang="en-IE" sz="1050" dirty="0"/>
                      </a:br>
                      <a:endParaRPr lang="en-IE" sz="105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 dirty="0"/>
                        <a:t>14/10</a:t>
                      </a:r>
                      <a:br>
                        <a:rPr lang="en-IE" sz="1050" dirty="0"/>
                      </a:br>
                      <a:endParaRPr lang="en-IE" sz="105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-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32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256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/>
                        <a:t>2 Micro</a:t>
                      </a:r>
                      <a:br>
                        <a:rPr lang="en-IE" sz="1050"/>
                      </a:br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050" dirty="0"/>
                        <a:t>2</a:t>
                      </a:r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292">
                <a:tc>
                  <a:txBody>
                    <a:bodyPr/>
                    <a:lstStyle/>
                    <a:p>
                      <a:endParaRPr lang="en-IE" sz="105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292">
                <a:tc>
                  <a:txBody>
                    <a:bodyPr/>
                    <a:lstStyle/>
                    <a:p>
                      <a:endParaRPr lang="en-IE" sz="105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050" dirty="0"/>
                    </a:p>
                  </a:txBody>
                  <a:tcPr marL="19809" marR="19809" marT="82537" marB="99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957763" y="1842400"/>
            <a:ext cx="65" cy="341099"/>
          </a:xfrm>
          <a:prstGeom prst="rect">
            <a:avLst/>
          </a:prstGeom>
          <a:solidFill>
            <a:srgbClr val="F9F6D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1965" y="-137178"/>
            <a:ext cx="42131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000" dirty="0" smtClean="0">
                <a:solidFill>
                  <a:srgbClr val="FF0000"/>
                </a:solidFill>
              </a:rPr>
              <a:t>Current Boards</a:t>
            </a:r>
            <a:endParaRPr lang="en-IE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90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 descr="https://radioartisan.files.wordpress.com/2011/03/k3ng-keyer-schematic-20120521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557" y="0"/>
            <a:ext cx="91059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382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51765"/>
            <a:ext cx="10515600" cy="640715"/>
          </a:xfrm>
        </p:spPr>
        <p:txBody>
          <a:bodyPr>
            <a:normAutofit/>
          </a:bodyPr>
          <a:lstStyle/>
          <a:p>
            <a:pPr algn="ctr"/>
            <a:r>
              <a:rPr lang="en-IE" sz="4000" b="1" dirty="0" smtClean="0">
                <a:solidFill>
                  <a:srgbClr val="FF0000"/>
                </a:solidFill>
              </a:rPr>
              <a:t>K3NG </a:t>
            </a:r>
            <a:r>
              <a:rPr lang="en-IE" sz="4000" b="1" dirty="0" err="1" smtClean="0">
                <a:solidFill>
                  <a:srgbClr val="FF0000"/>
                </a:solidFill>
              </a:rPr>
              <a:t>Keyer</a:t>
            </a:r>
            <a:r>
              <a:rPr lang="en-IE" sz="4000" b="1" dirty="0" smtClean="0">
                <a:solidFill>
                  <a:srgbClr val="FF0000"/>
                </a:solidFill>
              </a:rPr>
              <a:t> Features(1)</a:t>
            </a:r>
            <a:endParaRPr lang="en-IE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280" y="655320"/>
            <a:ext cx="10515600" cy="630936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IE" sz="1600" b="1" dirty="0"/>
          </a:p>
          <a:p>
            <a:r>
              <a:rPr lang="en-IE" sz="1600" b="1" dirty="0"/>
              <a:t>CW speed adjustable from 1 to 999 WPM</a:t>
            </a:r>
          </a:p>
          <a:p>
            <a:r>
              <a:rPr lang="en-IE" sz="1600" b="1" dirty="0"/>
              <a:t>Up to six selectable transmitter keying lines</a:t>
            </a:r>
          </a:p>
          <a:p>
            <a:r>
              <a:rPr lang="en-IE" sz="1600" b="1" dirty="0"/>
              <a:t>Programming and interfacing via USB port (“command line interface”)</a:t>
            </a:r>
          </a:p>
          <a:p>
            <a:r>
              <a:rPr lang="en-IE" sz="1600" b="1" dirty="0"/>
              <a:t>USB or PS2 Keyboard Interface for CW keyboard operation without a </a:t>
            </a:r>
            <a:r>
              <a:rPr lang="en-IE" sz="1600" b="1" dirty="0" smtClean="0"/>
              <a:t>computer</a:t>
            </a:r>
          </a:p>
          <a:p>
            <a:pPr lvl="0"/>
            <a:r>
              <a:rPr lang="en-IE" sz="1600" b="1" dirty="0">
                <a:solidFill>
                  <a:prstClr val="black"/>
                </a:solidFill>
              </a:rPr>
              <a:t>CW keyboard (via a terminal server program like Putty or the Arduino Serial program</a:t>
            </a:r>
            <a:r>
              <a:rPr lang="en-IE" sz="1600" b="1" dirty="0" smtClean="0">
                <a:solidFill>
                  <a:prstClr val="black"/>
                </a:solidFill>
              </a:rPr>
              <a:t>)</a:t>
            </a:r>
            <a:endParaRPr lang="en-IE" sz="1600" b="1" dirty="0"/>
          </a:p>
          <a:p>
            <a:r>
              <a:rPr lang="en-IE" sz="1600" b="1" dirty="0"/>
              <a:t>Logging and Contest Program Interfacing via K1EL </a:t>
            </a:r>
            <a:r>
              <a:rPr lang="en-IE" sz="1600" b="1" dirty="0" err="1"/>
              <a:t>Winkey</a:t>
            </a:r>
            <a:r>
              <a:rPr lang="en-IE" sz="1600" b="1" dirty="0"/>
              <a:t> 1.0 and 2.0 interface protocol emulation</a:t>
            </a:r>
          </a:p>
          <a:p>
            <a:r>
              <a:rPr lang="en-IE" sz="1600" b="1" dirty="0"/>
              <a:t>Optional PTT outputs with configurable lead, tail, and hang times</a:t>
            </a:r>
          </a:p>
          <a:p>
            <a:r>
              <a:rPr lang="en-IE" sz="1600" b="1" dirty="0"/>
              <a:t>Optional LCD Display – </a:t>
            </a:r>
            <a:r>
              <a:rPr lang="en-IE" sz="1600" b="1" dirty="0">
                <a:hlinkClick r:id="rId2"/>
              </a:rPr>
              <a:t>Classic 4 bit mode</a:t>
            </a:r>
            <a:r>
              <a:rPr lang="en-IE" sz="1600" b="1" dirty="0"/>
              <a:t> , </a:t>
            </a:r>
            <a:r>
              <a:rPr lang="en-IE" sz="1600" b="1" dirty="0" err="1">
                <a:hlinkClick r:id="rId3"/>
              </a:rPr>
              <a:t>Adafruit</a:t>
            </a:r>
            <a:r>
              <a:rPr lang="en-IE" sz="1600" b="1" dirty="0">
                <a:hlinkClick r:id="rId3"/>
              </a:rPr>
              <a:t> I2C RGB display</a:t>
            </a:r>
            <a:r>
              <a:rPr lang="en-IE" sz="1600" b="1" dirty="0"/>
              <a:t> or </a:t>
            </a:r>
            <a:r>
              <a:rPr lang="en-IE" sz="1600" b="1" dirty="0" err="1"/>
              <a:t>YourDuino</a:t>
            </a:r>
            <a:r>
              <a:rPr lang="en-IE" sz="1600" b="1" dirty="0"/>
              <a:t> I2C LCD </a:t>
            </a:r>
            <a:r>
              <a:rPr lang="en-IE" sz="1600" b="1" dirty="0" smtClean="0"/>
              <a:t>Display</a:t>
            </a:r>
            <a:endParaRPr lang="en-IE" sz="1600" b="1" dirty="0"/>
          </a:p>
          <a:p>
            <a:r>
              <a:rPr lang="en-IE" sz="1600" b="1" dirty="0"/>
              <a:t>Up to 12 memories with macros</a:t>
            </a:r>
          </a:p>
          <a:p>
            <a:r>
              <a:rPr lang="en-IE" sz="1600" b="1" dirty="0"/>
              <a:t>Serial numbers</a:t>
            </a:r>
          </a:p>
          <a:p>
            <a:r>
              <a:rPr lang="en-IE" sz="1600" b="1" dirty="0" smtClean="0"/>
              <a:t>Speed potentiometer/</a:t>
            </a:r>
            <a:r>
              <a:rPr lang="en-IE" sz="1600" b="1" dirty="0"/>
              <a:t>Rotary Encoder Speed </a:t>
            </a:r>
            <a:r>
              <a:rPr lang="en-IE" sz="1600" b="1" dirty="0" smtClean="0"/>
              <a:t>Control/Speed also adjustable with commands</a:t>
            </a:r>
            <a:endParaRPr lang="en-IE" sz="1600" b="1" dirty="0"/>
          </a:p>
          <a:p>
            <a:r>
              <a:rPr lang="en-IE" sz="1600" b="1" dirty="0" smtClean="0"/>
              <a:t>QRSS </a:t>
            </a:r>
            <a:r>
              <a:rPr lang="en-IE" sz="1600" b="1" dirty="0"/>
              <a:t>and HSCW</a:t>
            </a:r>
          </a:p>
          <a:p>
            <a:r>
              <a:rPr lang="en-IE" sz="1600" b="1" dirty="0"/>
              <a:t>Beacon / Fox mode</a:t>
            </a:r>
          </a:p>
          <a:p>
            <a:r>
              <a:rPr lang="en-IE" sz="1600" b="1" dirty="0"/>
              <a:t>Iambic A and </a:t>
            </a:r>
            <a:r>
              <a:rPr lang="en-IE" sz="1600" b="1" dirty="0" smtClean="0"/>
              <a:t>B/</a:t>
            </a:r>
            <a:r>
              <a:rPr lang="en-IE" sz="1600" b="1" dirty="0" err="1" smtClean="0"/>
              <a:t>Ultimatic</a:t>
            </a:r>
            <a:r>
              <a:rPr lang="en-IE" sz="1600" b="1" dirty="0" smtClean="0"/>
              <a:t> mode/Bug mode/</a:t>
            </a:r>
            <a:r>
              <a:rPr lang="en-IE" sz="1600" b="1" dirty="0"/>
              <a:t>CMOS Super </a:t>
            </a:r>
            <a:r>
              <a:rPr lang="en-IE" sz="1600" b="1" dirty="0" err="1"/>
              <a:t>Keyer</a:t>
            </a:r>
            <a:r>
              <a:rPr lang="en-IE" sz="1600" b="1" dirty="0"/>
              <a:t> Iambic B Timing</a:t>
            </a:r>
          </a:p>
          <a:p>
            <a:r>
              <a:rPr lang="en-IE" sz="1600" b="1" dirty="0" smtClean="0"/>
              <a:t>Straight </a:t>
            </a:r>
            <a:r>
              <a:rPr lang="en-IE" sz="1600" b="1" dirty="0"/>
              <a:t>key support/Paddle reverse</a:t>
            </a:r>
          </a:p>
          <a:p>
            <a:r>
              <a:rPr lang="en-IE" sz="1600" b="1" dirty="0" err="1" smtClean="0"/>
              <a:t>Hellschreiber</a:t>
            </a:r>
            <a:r>
              <a:rPr lang="en-IE" sz="1600" b="1" dirty="0" smtClean="0"/>
              <a:t> </a:t>
            </a:r>
            <a:r>
              <a:rPr lang="en-IE" sz="1600" b="1" dirty="0"/>
              <a:t>mode (keyboard sending, memory macro, beacon)</a:t>
            </a:r>
          </a:p>
          <a:p>
            <a:r>
              <a:rPr lang="en-IE" sz="1600" b="1" dirty="0" smtClean="0"/>
              <a:t>Adjustable </a:t>
            </a:r>
            <a:r>
              <a:rPr lang="en-IE" sz="1600" b="1" dirty="0"/>
              <a:t>frequency </a:t>
            </a:r>
            <a:r>
              <a:rPr lang="en-IE" sz="1600" b="1" dirty="0" err="1"/>
              <a:t>sidetone</a:t>
            </a:r>
            <a:endParaRPr lang="en-IE" sz="16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7829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8795"/>
          </a:xfrm>
        </p:spPr>
        <p:txBody>
          <a:bodyPr>
            <a:normAutofit fontScale="90000"/>
          </a:bodyPr>
          <a:lstStyle/>
          <a:p>
            <a:pPr algn="ctr"/>
            <a:r>
              <a:rPr lang="en-IE" sz="4000" b="1" dirty="0">
                <a:solidFill>
                  <a:srgbClr val="FF0000"/>
                </a:solidFill>
              </a:rPr>
              <a:t>K3NG </a:t>
            </a:r>
            <a:r>
              <a:rPr lang="en-IE" sz="4000" b="1" dirty="0" err="1">
                <a:solidFill>
                  <a:srgbClr val="FF0000"/>
                </a:solidFill>
              </a:rPr>
              <a:t>Keyer</a:t>
            </a:r>
            <a:r>
              <a:rPr lang="en-IE" sz="4000" b="1" dirty="0">
                <a:solidFill>
                  <a:srgbClr val="FF0000"/>
                </a:solidFill>
              </a:rPr>
              <a:t> </a:t>
            </a:r>
            <a:r>
              <a:rPr lang="en-IE" sz="4000" b="1" dirty="0" smtClean="0">
                <a:solidFill>
                  <a:srgbClr val="FF0000"/>
                </a:solidFill>
              </a:rPr>
              <a:t>Features(2)</a:t>
            </a:r>
            <a:endParaRPr lang="en-IE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3920"/>
            <a:ext cx="10515600" cy="5654992"/>
          </a:xfrm>
        </p:spPr>
        <p:txBody>
          <a:bodyPr>
            <a:noAutofit/>
          </a:bodyPr>
          <a:lstStyle/>
          <a:p>
            <a:r>
              <a:rPr lang="en-IE" sz="1600" b="1" dirty="0" err="1"/>
              <a:t>Sidetone</a:t>
            </a:r>
            <a:r>
              <a:rPr lang="en-IE" sz="1600" b="1" dirty="0"/>
              <a:t> disable / </a:t>
            </a:r>
            <a:r>
              <a:rPr lang="en-IE" sz="1600" b="1" dirty="0" err="1"/>
              <a:t>sidetone</a:t>
            </a:r>
            <a:r>
              <a:rPr lang="en-IE" sz="1600" b="1" dirty="0"/>
              <a:t> high/low output for keying outboard audio oscillator</a:t>
            </a:r>
          </a:p>
          <a:p>
            <a:r>
              <a:rPr lang="en-IE" sz="1600" b="1" dirty="0"/>
              <a:t>Command mode for using the paddle to change settings, program memories, etc.</a:t>
            </a:r>
          </a:p>
          <a:p>
            <a:r>
              <a:rPr lang="en-IE" sz="1600" b="1" dirty="0"/>
              <a:t>Keying </a:t>
            </a:r>
            <a:r>
              <a:rPr lang="en-IE" sz="1600" b="1" dirty="0" smtClean="0"/>
              <a:t> compensation</a:t>
            </a:r>
            <a:endParaRPr lang="en-IE" sz="1600" b="1" dirty="0"/>
          </a:p>
          <a:p>
            <a:r>
              <a:rPr lang="en-IE" sz="1600" b="1" dirty="0"/>
              <a:t>Dah to </a:t>
            </a:r>
            <a:r>
              <a:rPr lang="en-IE" sz="1600" b="1" dirty="0" err="1"/>
              <a:t>Dit</a:t>
            </a:r>
            <a:r>
              <a:rPr lang="en-IE" sz="1600" b="1" dirty="0"/>
              <a:t> Ratio adjustment</a:t>
            </a:r>
          </a:p>
          <a:p>
            <a:r>
              <a:rPr lang="en-IE" sz="1600" b="1" dirty="0"/>
              <a:t>Weighting</a:t>
            </a:r>
          </a:p>
          <a:p>
            <a:r>
              <a:rPr lang="en-IE" sz="1600" b="1" dirty="0" err="1" smtClean="0"/>
              <a:t>Callsign</a:t>
            </a:r>
            <a:r>
              <a:rPr lang="en-IE" sz="1600" b="1" dirty="0" smtClean="0"/>
              <a:t> Receive practice/</a:t>
            </a:r>
            <a:r>
              <a:rPr lang="en-IE" sz="1600" b="1" dirty="0"/>
              <a:t>Send practice</a:t>
            </a:r>
          </a:p>
          <a:p>
            <a:r>
              <a:rPr lang="en-IE" sz="1600" b="1" dirty="0" smtClean="0"/>
              <a:t>Memory </a:t>
            </a:r>
            <a:r>
              <a:rPr lang="en-IE" sz="1600" b="1" dirty="0"/>
              <a:t>stacking</a:t>
            </a:r>
          </a:p>
          <a:p>
            <a:r>
              <a:rPr lang="en-IE" sz="1600" b="1" dirty="0"/>
              <a:t>“Dead Operator Watchdog”</a:t>
            </a:r>
          </a:p>
          <a:p>
            <a:r>
              <a:rPr lang="en-IE" sz="1600" b="1" dirty="0" err="1" smtClean="0"/>
              <a:t>Autospace</a:t>
            </a:r>
            <a:r>
              <a:rPr lang="en-IE" sz="1600" b="1" dirty="0" smtClean="0"/>
              <a:t>/</a:t>
            </a:r>
            <a:r>
              <a:rPr lang="en-IE" sz="1600" b="1" dirty="0" err="1" smtClean="0"/>
              <a:t>Wordspace</a:t>
            </a:r>
            <a:r>
              <a:rPr lang="en-IE" sz="1600" b="1" dirty="0" smtClean="0"/>
              <a:t> </a:t>
            </a:r>
            <a:r>
              <a:rPr lang="en-IE" sz="1600" b="1" dirty="0"/>
              <a:t>Adjustment</a:t>
            </a:r>
          </a:p>
          <a:p>
            <a:r>
              <a:rPr lang="en-IE" sz="1600" b="1" dirty="0"/>
              <a:t>Pre-configured and Custom </a:t>
            </a:r>
            <a:r>
              <a:rPr lang="en-IE" sz="1600" b="1" dirty="0" err="1"/>
              <a:t>Prosigns</a:t>
            </a:r>
            <a:endParaRPr lang="en-IE" sz="1600" b="1" dirty="0"/>
          </a:p>
          <a:p>
            <a:r>
              <a:rPr lang="en-IE" sz="1600" b="1" dirty="0"/>
              <a:t>Non-volatile storage of most settings</a:t>
            </a:r>
          </a:p>
          <a:p>
            <a:r>
              <a:rPr lang="en-IE" sz="1600" b="1" dirty="0"/>
              <a:t>Modular code design allowing selection of features and easy code modification</a:t>
            </a:r>
          </a:p>
          <a:p>
            <a:r>
              <a:rPr lang="en-IE" sz="1600" b="1" dirty="0"/>
              <a:t>Non-English Character Support</a:t>
            </a:r>
          </a:p>
          <a:p>
            <a:r>
              <a:rPr lang="en-IE" sz="1600" b="1" dirty="0"/>
              <a:t>CW Receive Decoder</a:t>
            </a:r>
          </a:p>
          <a:p>
            <a:r>
              <a:rPr lang="en-IE" sz="1600" b="1" dirty="0" smtClean="0"/>
              <a:t>USB </a:t>
            </a:r>
            <a:r>
              <a:rPr lang="en-IE" sz="1600" b="1" dirty="0"/>
              <a:t>Mouse </a:t>
            </a:r>
            <a:r>
              <a:rPr lang="en-IE" sz="1600" b="1" dirty="0" smtClean="0"/>
              <a:t>Support</a:t>
            </a:r>
            <a:endParaRPr lang="en-IE" sz="1600" b="1" dirty="0"/>
          </a:p>
          <a:p>
            <a:r>
              <a:rPr lang="en-IE" sz="1600" b="1" dirty="0" smtClean="0"/>
              <a:t>Alphabet </a:t>
            </a:r>
            <a:r>
              <a:rPr lang="en-IE" sz="1600" b="1" dirty="0"/>
              <a:t>Sending Practice</a:t>
            </a:r>
          </a:p>
          <a:p>
            <a:r>
              <a:rPr lang="en-IE" sz="1600" b="1" dirty="0"/>
              <a:t>QLF / “Messy” Straight Key </a:t>
            </a:r>
            <a:r>
              <a:rPr lang="en-IE" sz="1600" b="1" dirty="0" smtClean="0"/>
              <a:t>Emulation</a:t>
            </a:r>
            <a:endParaRPr lang="en-IE" sz="1600" b="1" dirty="0"/>
          </a:p>
        </p:txBody>
      </p:sp>
    </p:spTree>
    <p:extLst>
      <p:ext uri="{BB962C8B-B14F-4D97-AF65-F5344CB8AC3E}">
        <p14:creationId xmlns:p14="http://schemas.microsoft.com/office/powerpoint/2010/main" val="87725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3361"/>
            <a:ext cx="10515600" cy="762000"/>
          </a:xfrm>
        </p:spPr>
        <p:txBody>
          <a:bodyPr>
            <a:normAutofit/>
          </a:bodyPr>
          <a:lstStyle/>
          <a:p>
            <a:pPr algn="ctr"/>
            <a:r>
              <a:rPr lang="en-IE" sz="4000" b="1" dirty="0" smtClean="0">
                <a:solidFill>
                  <a:srgbClr val="FF0000"/>
                </a:solidFill>
              </a:rPr>
              <a:t>K3NG Features and Options </a:t>
            </a:r>
            <a:endParaRPr lang="en-IE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5360"/>
            <a:ext cx="10515600" cy="5471159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Starting with (stable release) Version 2.0, the configuration options and various other settings are broken out into separate files:</a:t>
            </a:r>
          </a:p>
          <a:p>
            <a:r>
              <a:rPr lang="en-GB" dirty="0" err="1">
                <a:hlinkClick r:id="rId2"/>
              </a:rPr>
              <a:t>keyer_features_and_options.h</a:t>
            </a:r>
            <a:r>
              <a:rPr lang="en-GB" dirty="0"/>
              <a:t> : configure the features you want here</a:t>
            </a:r>
          </a:p>
          <a:p>
            <a:r>
              <a:rPr lang="en-GB" dirty="0" err="1">
                <a:hlinkClick r:id="rId3"/>
              </a:rPr>
              <a:t>keyer_pin_settings.h</a:t>
            </a:r>
            <a:r>
              <a:rPr lang="en-GB" dirty="0"/>
              <a:t> : map the pins you’re using with your hardware</a:t>
            </a:r>
          </a:p>
          <a:p>
            <a:r>
              <a:rPr lang="en-GB" dirty="0" err="1">
                <a:hlinkClick r:id="rId4"/>
              </a:rPr>
              <a:t>keyer_settings.h</a:t>
            </a:r>
            <a:r>
              <a:rPr lang="en-GB" dirty="0"/>
              <a:t> : various settings for features; you probably won’t need to touch this unless you’re a power user or want to tweak stuff</a:t>
            </a:r>
          </a:p>
          <a:p>
            <a:r>
              <a:rPr lang="en-GB" dirty="0" err="1">
                <a:hlinkClick r:id="rId5"/>
              </a:rPr>
              <a:t>keyer_debug.h</a:t>
            </a:r>
            <a:r>
              <a:rPr lang="en-GB" dirty="0"/>
              <a:t> : turns on debugging code; you probably won’t ever have to touch this unless you’re deep in the code or someone on the </a:t>
            </a:r>
            <a:r>
              <a:rPr lang="en-GB" dirty="0">
                <a:hlinkClick r:id="rId6"/>
              </a:rPr>
              <a:t>Radio Artisan group</a:t>
            </a:r>
            <a:r>
              <a:rPr lang="en-GB" dirty="0"/>
              <a:t> asks you to enable debugging and post the debug logs for troubleshooting purposes</a:t>
            </a:r>
          </a:p>
          <a:p>
            <a:r>
              <a:rPr lang="en-GB" dirty="0" err="1">
                <a:hlinkClick r:id="rId7"/>
              </a:rPr>
              <a:t>keyer.h</a:t>
            </a:r>
            <a:r>
              <a:rPr lang="en-GB" dirty="0"/>
              <a:t> : various declarations used in the k3ng_keyer.ino code</a:t>
            </a:r>
          </a:p>
          <a:p>
            <a:r>
              <a:rPr lang="en-GB" dirty="0">
                <a:hlinkClick r:id="rId8"/>
              </a:rPr>
              <a:t>k3ng_keyer.ino</a:t>
            </a:r>
            <a:r>
              <a:rPr lang="en-GB" dirty="0"/>
              <a:t> : this is the main code; object declarations for some hardware devices are included in this file</a:t>
            </a:r>
          </a:p>
          <a:p>
            <a:r>
              <a:rPr lang="en-GB" dirty="0" err="1">
                <a:hlinkClick r:id="rId9"/>
              </a:rPr>
              <a:t>keyer_hardware.h</a:t>
            </a:r>
            <a:r>
              <a:rPr lang="en-GB" dirty="0"/>
              <a:t> : This is for defining custom or </a:t>
            </a:r>
            <a:r>
              <a:rPr lang="en-GB" dirty="0" err="1"/>
              <a:t>preset</a:t>
            </a:r>
            <a:r>
              <a:rPr lang="en-GB" dirty="0"/>
              <a:t> configurations.  More detail is below.</a:t>
            </a:r>
          </a:p>
          <a:p>
            <a:r>
              <a:rPr lang="en-GB" dirty="0" err="1">
                <a:hlinkClick r:id="rId10"/>
              </a:rPr>
              <a:t>keyer_dependencies.h</a:t>
            </a:r>
            <a:r>
              <a:rPr lang="en-GB" dirty="0"/>
              <a:t>: Don’t touch this file</a:t>
            </a:r>
            <a:r>
              <a:rPr lang="en-GB" dirty="0" smtClean="0"/>
              <a:t>.</a:t>
            </a:r>
          </a:p>
          <a:p>
            <a:r>
              <a:rPr lang="en-IE" sz="3100" b="1" dirty="0" smtClean="0">
                <a:solidFill>
                  <a:srgbClr val="4472C4">
                    <a:lumMod val="75000"/>
                  </a:srgbClr>
                </a:solidFill>
              </a:rPr>
              <a:t> </a:t>
            </a:r>
            <a:r>
              <a:rPr lang="en-IE" dirty="0" smtClean="0">
                <a:solidFill>
                  <a:srgbClr val="4472C4">
                    <a:lumMod val="75000"/>
                  </a:srgbClr>
                </a:solidFill>
              </a:rPr>
              <a:t>ps2_keyboard_library</a:t>
            </a:r>
            <a:endParaRPr lang="en-IE" dirty="0">
              <a:solidFill>
                <a:srgbClr val="4472C4">
                  <a:lumMod val="75000"/>
                </a:srgbClr>
              </a:solidFill>
            </a:endParaRPr>
          </a:p>
          <a:p>
            <a:pPr marL="0" indent="0">
              <a:buNone/>
            </a:pPr>
            <a:endParaRPr lang="en-IE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5773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1680" y="28956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600" dirty="0" smtClean="0">
                <a:solidFill>
                  <a:srgbClr val="FF0000"/>
                </a:solidFill>
              </a:rPr>
              <a:t>Memory use</a:t>
            </a:r>
            <a:endParaRPr lang="en-IE" sz="36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5760" y="2240280"/>
            <a:ext cx="1112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/>
              <a:t>Sketch uses 36,922 bytes (14%) of program storage space. Max is 253,952 bytes.</a:t>
            </a:r>
          </a:p>
          <a:p>
            <a:r>
              <a:rPr lang="en-IE" sz="2000" dirty="0" smtClean="0"/>
              <a:t>Global variables use 1,166 (14%) of dynamic memory leaving 7,026 bytes for local variables. Maximum is 8,192bytes.</a:t>
            </a: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238661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3606" y="1337849"/>
            <a:ext cx="6096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F1 through F12 – play memories 1 through 12</a:t>
            </a:r>
          </a:p>
          <a:p>
            <a:r>
              <a:rPr lang="en-GB" dirty="0"/>
              <a:t>Up Arrow – Increase CW Speed 1 WPM</a:t>
            </a:r>
          </a:p>
          <a:p>
            <a:r>
              <a:rPr lang="en-GB" dirty="0"/>
              <a:t>Down Arrow – Decrease CW Speed 1 WPM</a:t>
            </a:r>
          </a:p>
          <a:p>
            <a:r>
              <a:rPr lang="en-GB" dirty="0"/>
              <a:t>Page Up – Increase </a:t>
            </a:r>
            <a:r>
              <a:rPr lang="en-GB" dirty="0" err="1"/>
              <a:t>sidetone</a:t>
            </a:r>
            <a:r>
              <a:rPr lang="en-GB" dirty="0"/>
              <a:t> frequency</a:t>
            </a:r>
          </a:p>
          <a:p>
            <a:r>
              <a:rPr lang="en-GB" dirty="0"/>
              <a:t>Page Down – Decrease </a:t>
            </a:r>
            <a:r>
              <a:rPr lang="en-GB" dirty="0" err="1"/>
              <a:t>sidetone</a:t>
            </a:r>
            <a:r>
              <a:rPr lang="en-GB" dirty="0"/>
              <a:t> frequency</a:t>
            </a:r>
          </a:p>
          <a:p>
            <a:r>
              <a:rPr lang="en-GB" dirty="0"/>
              <a:t>Right Arrow – Dah to </a:t>
            </a:r>
            <a:r>
              <a:rPr lang="en-GB" dirty="0" err="1"/>
              <a:t>Dit</a:t>
            </a:r>
            <a:r>
              <a:rPr lang="en-GB" dirty="0"/>
              <a:t> Ratio increase</a:t>
            </a:r>
          </a:p>
          <a:p>
            <a:r>
              <a:rPr lang="en-GB" dirty="0"/>
              <a:t>Left Arrow – Dah to </a:t>
            </a:r>
            <a:r>
              <a:rPr lang="en-GB" dirty="0" err="1"/>
              <a:t>Dit</a:t>
            </a:r>
            <a:r>
              <a:rPr lang="en-GB" dirty="0"/>
              <a:t> Ratio decrease</a:t>
            </a:r>
          </a:p>
          <a:p>
            <a:r>
              <a:rPr lang="en-GB" dirty="0"/>
              <a:t>Home – reset Dah to </a:t>
            </a:r>
            <a:r>
              <a:rPr lang="en-GB" dirty="0" err="1"/>
              <a:t>Dit</a:t>
            </a:r>
            <a:r>
              <a:rPr lang="en-GB" dirty="0"/>
              <a:t> Ratio to default</a:t>
            </a:r>
          </a:p>
          <a:p>
            <a:r>
              <a:rPr lang="en-GB" dirty="0"/>
              <a:t>Tab – pause </a:t>
            </a:r>
            <a:r>
              <a:rPr lang="en-GB" dirty="0" smtClean="0"/>
              <a:t>sending</a:t>
            </a:r>
          </a:p>
          <a:p>
            <a:r>
              <a:rPr lang="en-IE" dirty="0"/>
              <a:t>Delete – delete the last character in the buffer</a:t>
            </a:r>
          </a:p>
          <a:p>
            <a:r>
              <a:rPr lang="en-IE" dirty="0"/>
              <a:t>Esc – stop sending and clear the buffer</a:t>
            </a:r>
          </a:p>
          <a:p>
            <a:r>
              <a:rPr lang="en-IE" dirty="0"/>
              <a:t>Scroll Lock – Merge the next two characters to form a </a:t>
            </a:r>
            <a:r>
              <a:rPr lang="en-IE" dirty="0" err="1"/>
              <a:t>prosign</a:t>
            </a:r>
            <a:endParaRPr lang="en-IE" dirty="0"/>
          </a:p>
          <a:p>
            <a:r>
              <a:rPr lang="en-IE" dirty="0"/>
              <a:t>Shift – Scroll Lock – toggle PTT line</a:t>
            </a:r>
          </a:p>
          <a:p>
            <a:r>
              <a:rPr lang="en-IE" dirty="0"/>
              <a:t>CTRL-A – Iambic A Mode</a:t>
            </a:r>
          </a:p>
          <a:p>
            <a:r>
              <a:rPr lang="en-IE" dirty="0"/>
              <a:t>CTRL-B – Iambic B Mode</a:t>
            </a:r>
          </a:p>
          <a:p>
            <a:r>
              <a:rPr lang="en-IE" dirty="0"/>
              <a:t>CTRL-D – </a:t>
            </a:r>
            <a:r>
              <a:rPr lang="en-IE" dirty="0" err="1"/>
              <a:t>Ultimatic</a:t>
            </a:r>
            <a:r>
              <a:rPr lang="en-IE" dirty="0"/>
              <a:t> Mode</a:t>
            </a:r>
          </a:p>
          <a:p>
            <a:endParaRPr lang="en-GB" dirty="0"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08349" y="193183"/>
            <a:ext cx="5769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dirty="0" smtClean="0">
                <a:solidFill>
                  <a:srgbClr val="FF0000"/>
                </a:solidFill>
              </a:rPr>
              <a:t>PS2 Keyboard Functions(1)</a:t>
            </a:r>
            <a:endParaRPr lang="en-IE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56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7544" y="1279783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E" dirty="0" smtClean="0"/>
              <a:t>CTRL-E </a:t>
            </a:r>
            <a:r>
              <a:rPr lang="en-IE" dirty="0"/>
              <a:t>– Set Serial Number</a:t>
            </a:r>
          </a:p>
          <a:p>
            <a:r>
              <a:rPr lang="en-IE" dirty="0"/>
              <a:t>CTRL-G – Bug Mode</a:t>
            </a:r>
          </a:p>
          <a:p>
            <a:r>
              <a:rPr lang="en-IE" dirty="0"/>
              <a:t>CTRL-H – </a:t>
            </a:r>
            <a:r>
              <a:rPr lang="en-IE" dirty="0" err="1"/>
              <a:t>Hellschreiber</a:t>
            </a:r>
            <a:r>
              <a:rPr lang="en-IE" dirty="0"/>
              <a:t> Mode (requires FEATURE_HELL)</a:t>
            </a:r>
          </a:p>
          <a:p>
            <a:r>
              <a:rPr lang="en-IE" dirty="0"/>
              <a:t>CTRL-I – TX Line Disable/Enable</a:t>
            </a:r>
          </a:p>
          <a:p>
            <a:r>
              <a:rPr lang="en-IE" dirty="0"/>
              <a:t>CTRL-M – Set Farnsworth Speed (requires FEATURE_FARNSWORTH)</a:t>
            </a:r>
          </a:p>
          <a:p>
            <a:r>
              <a:rPr lang="en-IE" dirty="0"/>
              <a:t>CTRL-N – Paddle </a:t>
            </a:r>
            <a:r>
              <a:rPr lang="en-IE" dirty="0" smtClean="0"/>
              <a:t>Reverse</a:t>
            </a:r>
            <a:endParaRPr lang="en-IE" dirty="0"/>
          </a:p>
          <a:p>
            <a:r>
              <a:rPr lang="en-IE" dirty="0"/>
              <a:t>CTRL-O – </a:t>
            </a:r>
            <a:r>
              <a:rPr lang="en-IE" dirty="0" err="1"/>
              <a:t>Sidetone</a:t>
            </a:r>
            <a:r>
              <a:rPr lang="en-IE" dirty="0"/>
              <a:t> On/Off</a:t>
            </a:r>
          </a:p>
          <a:p>
            <a:r>
              <a:rPr lang="en-IE" dirty="0"/>
              <a:t>CTRL-T – Tune</a:t>
            </a:r>
          </a:p>
          <a:p>
            <a:r>
              <a:rPr lang="en-IE" dirty="0"/>
              <a:t>CTRL-U – PTT Manual On/Off</a:t>
            </a:r>
          </a:p>
          <a:p>
            <a:r>
              <a:rPr lang="en-IE" dirty="0"/>
              <a:t>CTRL-W – Set WPM</a:t>
            </a:r>
          </a:p>
          <a:p>
            <a:r>
              <a:rPr lang="en-IE" dirty="0"/>
              <a:t>CTRL-Z – </a:t>
            </a:r>
            <a:r>
              <a:rPr lang="en-IE" dirty="0" err="1"/>
              <a:t>Autospace</a:t>
            </a:r>
            <a:r>
              <a:rPr lang="en-IE" dirty="0"/>
              <a:t> On/Off</a:t>
            </a:r>
          </a:p>
          <a:p>
            <a:r>
              <a:rPr lang="en-IE" dirty="0"/>
              <a:t>SHIFT-F1, F2, F3… – Program memory 1, 2, 3…</a:t>
            </a:r>
          </a:p>
          <a:p>
            <a:r>
              <a:rPr lang="en-IE" dirty="0"/>
              <a:t>ALT-F1, F2, F3… – Repeat memory 1, 2, 3…</a:t>
            </a:r>
          </a:p>
          <a:p>
            <a:r>
              <a:rPr lang="en-IE" dirty="0"/>
              <a:t>CTRL-F1, F2, F3… – Switch to transmitter 1, 2, 3</a:t>
            </a:r>
            <a:r>
              <a:rPr lang="en-IE" dirty="0" smtClean="0"/>
              <a:t>…</a:t>
            </a:r>
            <a:endParaRPr lang="en-IE" dirty="0"/>
          </a:p>
        </p:txBody>
      </p:sp>
      <p:sp>
        <p:nvSpPr>
          <p:cNvPr id="3" name="TextBox 2"/>
          <p:cNvSpPr txBox="1"/>
          <p:nvPr/>
        </p:nvSpPr>
        <p:spPr>
          <a:xfrm>
            <a:off x="2897746" y="103031"/>
            <a:ext cx="597579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dirty="0">
                <a:solidFill>
                  <a:srgbClr val="FF0000"/>
                </a:solidFill>
              </a:rPr>
              <a:t>PS2 Keyboard </a:t>
            </a:r>
            <a:r>
              <a:rPr lang="en-IE" sz="2800" dirty="0" smtClean="0">
                <a:solidFill>
                  <a:srgbClr val="FF0000"/>
                </a:solidFill>
              </a:rPr>
              <a:t>Functions(2)</a:t>
            </a:r>
            <a:endParaRPr lang="en-IE" sz="2800" dirty="0">
              <a:solidFill>
                <a:srgbClr val="FF0000"/>
              </a:solidFill>
            </a:endParaRP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5665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480" y="-297657"/>
            <a:ext cx="10515600" cy="1325563"/>
          </a:xfrm>
        </p:spPr>
        <p:txBody>
          <a:bodyPr/>
          <a:lstStyle/>
          <a:p>
            <a:pPr algn="ctr"/>
            <a:r>
              <a:rPr lang="en-IE" dirty="0" smtClean="0">
                <a:solidFill>
                  <a:srgbClr val="FF0000"/>
                </a:solidFill>
              </a:rPr>
              <a:t>Arduino Sources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027906"/>
            <a:ext cx="1139952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>
                <a:hlinkClick r:id="rId2"/>
              </a:rPr>
              <a:t>www.banggood.com/</a:t>
            </a:r>
            <a:r>
              <a:rPr lang="en-IE" sz="2000" dirty="0" smtClean="0"/>
              <a:t>  </a:t>
            </a:r>
          </a:p>
          <a:p>
            <a:r>
              <a:rPr lang="en-IE" sz="2000" dirty="0" smtClean="0"/>
              <a:t>	Arduino Mega 2560 R3 $9.65</a:t>
            </a:r>
          </a:p>
          <a:p>
            <a:r>
              <a:rPr lang="en-IE" sz="2000" dirty="0" smtClean="0"/>
              <a:t>	3.2 inch TFT LCD display $9.89</a:t>
            </a:r>
          </a:p>
          <a:p>
            <a:r>
              <a:rPr lang="en-IE" sz="2000" dirty="0" smtClean="0"/>
              <a:t>	5 pcs Mega 2560 R3 </a:t>
            </a:r>
            <a:r>
              <a:rPr lang="en-IE" sz="2000" dirty="0" err="1" smtClean="0"/>
              <a:t>Atmega</a:t>
            </a:r>
            <a:r>
              <a:rPr lang="en-IE" sz="2000" dirty="0" smtClean="0"/>
              <a:t> 2560-16 AU control board with USB cable $47.99</a:t>
            </a:r>
          </a:p>
          <a:p>
            <a:r>
              <a:rPr lang="en-IE" sz="2000" dirty="0" smtClean="0"/>
              <a:t>	Mega 2560 R3 board with USB cable + 3.2 inch TFT LCD display  module $17.69</a:t>
            </a:r>
          </a:p>
          <a:p>
            <a:r>
              <a:rPr lang="en-IE" sz="2000" dirty="0" smtClean="0"/>
              <a:t>	Nano </a:t>
            </a:r>
            <a:r>
              <a:rPr lang="en-IE" sz="2000" dirty="0" err="1" smtClean="0"/>
              <a:t>Atmega</a:t>
            </a:r>
            <a:r>
              <a:rPr lang="en-IE" sz="2000" dirty="0" smtClean="0"/>
              <a:t> 328P with USB cable $4.33</a:t>
            </a:r>
          </a:p>
          <a:p>
            <a:r>
              <a:rPr lang="en-IE" sz="2000" dirty="0" smtClean="0"/>
              <a:t>	5 pcs </a:t>
            </a:r>
            <a:r>
              <a:rPr lang="en-IE" sz="2000" dirty="0" err="1" smtClean="0"/>
              <a:t>Amega</a:t>
            </a:r>
            <a:r>
              <a:rPr lang="en-IE" sz="2000" dirty="0" smtClean="0"/>
              <a:t> 328P Arduino compatible Nano V3. No cable $14.89</a:t>
            </a:r>
          </a:p>
          <a:p>
            <a:endParaRPr lang="en-IE" sz="2000" dirty="0" smtClean="0"/>
          </a:p>
          <a:p>
            <a:r>
              <a:rPr lang="en-IE" sz="2000" dirty="0" smtClean="0">
                <a:hlinkClick r:id="rId3"/>
              </a:rPr>
              <a:t>www.ebay.ie</a:t>
            </a:r>
            <a:endParaRPr lang="en-IE" sz="2000" dirty="0" smtClean="0"/>
          </a:p>
          <a:p>
            <a:r>
              <a:rPr lang="en-IE" sz="2000" dirty="0"/>
              <a:t>	</a:t>
            </a:r>
            <a:r>
              <a:rPr lang="en-IE" sz="2000" dirty="0" smtClean="0"/>
              <a:t>Nano V3.0 AVR </a:t>
            </a:r>
            <a:r>
              <a:rPr lang="en-IE" sz="2000" dirty="0" err="1" smtClean="0"/>
              <a:t>Atmega</a:t>
            </a:r>
            <a:r>
              <a:rPr lang="en-IE" sz="2000" dirty="0" smtClean="0"/>
              <a:t> 328P-AU Portsmouth £5.99+£3.50</a:t>
            </a:r>
          </a:p>
          <a:p>
            <a:r>
              <a:rPr lang="en-IE" sz="2000" dirty="0"/>
              <a:t>	</a:t>
            </a:r>
            <a:r>
              <a:rPr lang="en-IE" sz="2000" dirty="0" smtClean="0"/>
              <a:t>Mega </a:t>
            </a:r>
            <a:r>
              <a:rPr lang="en-IE" sz="2000" smtClean="0"/>
              <a:t>2560  R3 </a:t>
            </a:r>
            <a:r>
              <a:rPr lang="en-IE" sz="2000" dirty="0" err="1" smtClean="0"/>
              <a:t>Atmega</a:t>
            </a:r>
            <a:r>
              <a:rPr lang="en-IE" sz="2000" dirty="0" smtClean="0"/>
              <a:t> 2560-16AU CH340G Christchurch UK €11.20 +  €2.75</a:t>
            </a:r>
          </a:p>
          <a:p>
            <a:r>
              <a:rPr lang="en-IE" sz="2000" dirty="0"/>
              <a:t>	</a:t>
            </a:r>
            <a:r>
              <a:rPr lang="en-IE" sz="2000" dirty="0" smtClean="0"/>
              <a:t>Arduino Mega 2560 R3 + cable £9.95 + £5.48</a:t>
            </a:r>
          </a:p>
          <a:p>
            <a:endParaRPr lang="en-IE" sz="2000" dirty="0" smtClean="0"/>
          </a:p>
          <a:p>
            <a:r>
              <a:rPr lang="en-IE" sz="2000" dirty="0" smtClean="0">
                <a:hlinkClick r:id="rId4"/>
              </a:rPr>
              <a:t>https://www.modmypi.com</a:t>
            </a:r>
            <a:endParaRPr lang="en-IE" sz="2000" dirty="0" smtClean="0"/>
          </a:p>
          <a:p>
            <a:r>
              <a:rPr lang="en-IE" sz="2000" dirty="0"/>
              <a:t>	</a:t>
            </a:r>
            <a:r>
              <a:rPr lang="en-IE" sz="2000" dirty="0" err="1" smtClean="0"/>
              <a:t>Genuino</a:t>
            </a:r>
            <a:r>
              <a:rPr lang="en-IE" sz="2000" dirty="0" smtClean="0"/>
              <a:t> Mega 2560 £31.50</a:t>
            </a:r>
          </a:p>
          <a:p>
            <a:endParaRPr lang="en-IE" sz="2000" dirty="0" smtClean="0"/>
          </a:p>
          <a:p>
            <a:r>
              <a:rPr lang="en-IE" sz="2000" dirty="0" smtClean="0">
                <a:hlinkClick r:id="rId5"/>
              </a:rPr>
              <a:t>www.maplin.com</a:t>
            </a:r>
            <a:endParaRPr lang="en-IE" sz="2000" dirty="0" smtClean="0"/>
          </a:p>
          <a:p>
            <a:r>
              <a:rPr lang="en-IE" sz="2000" dirty="0"/>
              <a:t>	</a:t>
            </a:r>
            <a:r>
              <a:rPr lang="en-IE" sz="2000" dirty="0" smtClean="0"/>
              <a:t>Arduino Mega 2560 R3 €44.45, cable €4.65</a:t>
            </a:r>
          </a:p>
          <a:p>
            <a:r>
              <a:rPr lang="en-IE" sz="2000" dirty="0"/>
              <a:t>	</a:t>
            </a:r>
            <a:r>
              <a:rPr lang="en-IE" sz="2000" dirty="0" smtClean="0"/>
              <a:t>Arduino Nano 29.45, cable 1.75  </a:t>
            </a:r>
          </a:p>
          <a:p>
            <a:endParaRPr lang="en-IE" dirty="0" smtClean="0"/>
          </a:p>
        </p:txBody>
      </p:sp>
    </p:spTree>
    <p:extLst>
      <p:ext uri="{BB962C8B-B14F-4D97-AF65-F5344CB8AC3E}">
        <p14:creationId xmlns:p14="http://schemas.microsoft.com/office/powerpoint/2010/main" val="9149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7054" y="133738"/>
            <a:ext cx="10515600" cy="632382"/>
          </a:xfrm>
        </p:spPr>
        <p:txBody>
          <a:bodyPr>
            <a:normAutofit fontScale="90000"/>
          </a:bodyPr>
          <a:lstStyle/>
          <a:p>
            <a:pPr algn="ctr"/>
            <a:r>
              <a:rPr lang="en-IE" b="1" dirty="0" smtClean="0">
                <a:solidFill>
                  <a:srgbClr val="FF0000"/>
                </a:solidFill>
              </a:rPr>
              <a:t>Arduino(1)</a:t>
            </a:r>
            <a:endParaRPr lang="en-IE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8389" y="632809"/>
            <a:ext cx="1139293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dirty="0" smtClean="0"/>
              <a:t>Arduino is an open-source project that created microcontroller-based kits for building digital devices and interactive objects that can sense and control physical devices.</a:t>
            </a:r>
          </a:p>
          <a:p>
            <a:r>
              <a:rPr lang="en-IE" sz="3200" dirty="0" smtClean="0"/>
              <a:t>The project is based on microcontroller board designs, produced by several vendors, using various microcontrollers. These systems provide sets of digital and </a:t>
            </a:r>
            <a:r>
              <a:rPr lang="en-IE" sz="3200" dirty="0" err="1" smtClean="0"/>
              <a:t>analog</a:t>
            </a:r>
            <a:r>
              <a:rPr lang="en-IE" sz="3200" dirty="0" smtClean="0"/>
              <a:t> input/output(I/O) pins that can interface to various expansion boards (termed shields) and other circuits. </a:t>
            </a:r>
          </a:p>
          <a:p>
            <a:r>
              <a:rPr lang="en-IE" sz="3200" dirty="0" smtClean="0"/>
              <a:t>The boards feature serial communication interfaces, including Universal Serial Bus (USB) on some models, for loading programs from personal computers.</a:t>
            </a:r>
          </a:p>
          <a:p>
            <a:endParaRPr lang="en-IE" sz="3200" dirty="0"/>
          </a:p>
        </p:txBody>
      </p:sp>
    </p:spTree>
    <p:extLst>
      <p:ext uri="{BB962C8B-B14F-4D97-AF65-F5344CB8AC3E}">
        <p14:creationId xmlns:p14="http://schemas.microsoft.com/office/powerpoint/2010/main" val="333193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228600"/>
            <a:ext cx="7498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dirty="0" smtClean="0">
                <a:solidFill>
                  <a:srgbClr val="FF0000"/>
                </a:solidFill>
              </a:rPr>
              <a:t>Arduino I2C connection</a:t>
            </a:r>
            <a:endParaRPr lang="en-IE" sz="40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5400" y="2011680"/>
            <a:ext cx="3733800" cy="33223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Arduino </a:t>
            </a:r>
            <a:endParaRPr lang="en-IE" dirty="0"/>
          </a:p>
        </p:txBody>
      </p:sp>
      <p:sp>
        <p:nvSpPr>
          <p:cNvPr id="4" name="TextBox 3"/>
          <p:cNvSpPr txBox="1"/>
          <p:nvPr/>
        </p:nvSpPr>
        <p:spPr>
          <a:xfrm>
            <a:off x="1539240" y="2636520"/>
            <a:ext cx="3139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>
                <a:solidFill>
                  <a:srgbClr val="FF0000"/>
                </a:solidFill>
              </a:rPr>
              <a:t>Arduino </a:t>
            </a:r>
            <a:r>
              <a:rPr lang="en-IE" sz="2000" dirty="0" err="1" smtClean="0">
                <a:solidFill>
                  <a:srgbClr val="FF0000"/>
                </a:solidFill>
              </a:rPr>
              <a:t>Keyer</a:t>
            </a:r>
            <a:endParaRPr lang="en-IE" sz="2000" dirty="0" smtClean="0">
              <a:solidFill>
                <a:srgbClr val="FF0000"/>
              </a:solidFill>
            </a:endParaRPr>
          </a:p>
          <a:p>
            <a:endParaRPr lang="en-IE" sz="2000" dirty="0">
              <a:solidFill>
                <a:srgbClr val="FF0000"/>
              </a:solidFill>
            </a:endParaRPr>
          </a:p>
          <a:p>
            <a:r>
              <a:rPr lang="en-IE" sz="2000" dirty="0" smtClean="0">
                <a:solidFill>
                  <a:srgbClr val="FF0000"/>
                </a:solidFill>
              </a:rPr>
              <a:t>Mega 2560</a:t>
            </a:r>
            <a:endParaRPr lang="en-IE" sz="20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80960" y="2011680"/>
            <a:ext cx="4160520" cy="3352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TextBox 5"/>
          <p:cNvSpPr txBox="1"/>
          <p:nvPr/>
        </p:nvSpPr>
        <p:spPr>
          <a:xfrm>
            <a:off x="8077200" y="2834640"/>
            <a:ext cx="3368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>
                <a:solidFill>
                  <a:srgbClr val="FF0000"/>
                </a:solidFill>
              </a:rPr>
              <a:t>Arduino TFT LCD Display</a:t>
            </a:r>
          </a:p>
          <a:p>
            <a:endParaRPr lang="en-IE" sz="2000" dirty="0">
              <a:solidFill>
                <a:srgbClr val="FF0000"/>
              </a:solidFill>
            </a:endParaRPr>
          </a:p>
          <a:p>
            <a:r>
              <a:rPr lang="en-IE" sz="2000" dirty="0" smtClean="0">
                <a:solidFill>
                  <a:srgbClr val="FF0000"/>
                </a:solidFill>
              </a:rPr>
              <a:t>Mega 2560</a:t>
            </a:r>
            <a:endParaRPr lang="en-IE" sz="2000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029200" y="2636520"/>
            <a:ext cx="2651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029200" y="3352800"/>
            <a:ext cx="2651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029200" y="4091940"/>
            <a:ext cx="2651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029200" y="4497407"/>
            <a:ext cx="2651760" cy="15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097780" y="2311123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20             SDA              20</a:t>
            </a:r>
            <a:endParaRPr lang="en-IE" dirty="0"/>
          </a:p>
        </p:txBody>
      </p:sp>
      <p:sp>
        <p:nvSpPr>
          <p:cNvPr id="18" name="TextBox 17"/>
          <p:cNvSpPr txBox="1"/>
          <p:nvPr/>
        </p:nvSpPr>
        <p:spPr>
          <a:xfrm>
            <a:off x="5097780" y="3061455"/>
            <a:ext cx="2583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21             SCL               21</a:t>
            </a:r>
            <a:endParaRPr lang="en-IE" dirty="0"/>
          </a:p>
        </p:txBody>
      </p:sp>
      <p:sp>
        <p:nvSpPr>
          <p:cNvPr id="19" name="TextBox 18"/>
          <p:cNvSpPr txBox="1"/>
          <p:nvPr/>
        </p:nvSpPr>
        <p:spPr>
          <a:xfrm>
            <a:off x="5185410" y="3781128"/>
            <a:ext cx="2339340" cy="365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err="1" smtClean="0"/>
              <a:t>Gnd</a:t>
            </a:r>
            <a:r>
              <a:rPr lang="en-IE" dirty="0" smtClean="0"/>
              <a:t>                          </a:t>
            </a:r>
            <a:r>
              <a:rPr lang="en-IE" dirty="0" err="1" smtClean="0"/>
              <a:t>Gnd</a:t>
            </a:r>
            <a:endParaRPr lang="en-IE" dirty="0"/>
          </a:p>
        </p:txBody>
      </p:sp>
      <p:sp>
        <p:nvSpPr>
          <p:cNvPr id="20" name="TextBox 19"/>
          <p:cNvSpPr txBox="1"/>
          <p:nvPr/>
        </p:nvSpPr>
        <p:spPr>
          <a:xfrm>
            <a:off x="5185410" y="4227314"/>
            <a:ext cx="2426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5V O/P                      VIN</a:t>
            </a:r>
            <a:endParaRPr lang="en-IE" dirty="0"/>
          </a:p>
        </p:txBody>
      </p:sp>
      <p:sp>
        <p:nvSpPr>
          <p:cNvPr id="21" name="TextBox 20"/>
          <p:cNvSpPr txBox="1"/>
          <p:nvPr/>
        </p:nvSpPr>
        <p:spPr>
          <a:xfrm>
            <a:off x="1874520" y="5681543"/>
            <a:ext cx="2804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>
                <a:solidFill>
                  <a:srgbClr val="FF0000"/>
                </a:solidFill>
              </a:rPr>
              <a:t>Master Writer Code</a:t>
            </a:r>
            <a:endParaRPr lang="en-IE" sz="20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764780" y="5681543"/>
            <a:ext cx="42329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>
                <a:solidFill>
                  <a:srgbClr val="FF0000"/>
                </a:solidFill>
              </a:rPr>
              <a:t>Slave Receiver Code/Event Function</a:t>
            </a:r>
            <a:endParaRPr lang="en-IE" sz="20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764780" y="4780002"/>
            <a:ext cx="128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solidFill>
                  <a:srgbClr val="FF0000"/>
                </a:solidFill>
              </a:rPr>
              <a:t>USB from/to PC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30" name="Right Arrow 29"/>
          <p:cNvSpPr/>
          <p:nvPr/>
        </p:nvSpPr>
        <p:spPr>
          <a:xfrm>
            <a:off x="7010400" y="4964668"/>
            <a:ext cx="670560" cy="45719"/>
          </a:xfrm>
          <a:prstGeom prst="rightArrow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8409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 smtClean="0">
                <a:solidFill>
                  <a:srgbClr val="FF0000"/>
                </a:solidFill>
              </a:rPr>
              <a:t>References</a:t>
            </a:r>
            <a:br>
              <a:rPr lang="en-IE" dirty="0" smtClean="0">
                <a:solidFill>
                  <a:srgbClr val="FF0000"/>
                </a:solidFill>
              </a:rPr>
            </a:b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3840" y="1615629"/>
            <a:ext cx="11430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>
                <a:hlinkClick r:id="rId2"/>
              </a:rPr>
              <a:t>https://blog.radioartisan.com/Arduino-cw-keyer/</a:t>
            </a:r>
            <a:endParaRPr lang="en-I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>
                <a:hlinkClick r:id="rId3"/>
              </a:rPr>
              <a:t>https://github.com/k3ng/k3ng-cw-keyer</a:t>
            </a:r>
            <a:endParaRPr lang="en-I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>
                <a:hlinkClick r:id="rId4"/>
              </a:rPr>
              <a:t>http://nanokeyer.files.wordpress.com/2012/01/nanokeyer-firmware-upload-guide.pdf</a:t>
            </a:r>
            <a:endParaRPr lang="en-I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>
                <a:hlinkClick r:id="rId5"/>
              </a:rPr>
              <a:t>http://groups.yahoo.com/group/radioartisan/</a:t>
            </a:r>
            <a:endParaRPr lang="en-I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68411" y="1136690"/>
            <a:ext cx="57088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>
                <a:solidFill>
                  <a:srgbClr val="FF0000"/>
                </a:solidFill>
              </a:rPr>
              <a:t>Websites:</a:t>
            </a:r>
          </a:p>
          <a:p>
            <a:endParaRPr lang="en-IE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8411" y="3092957"/>
            <a:ext cx="47449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>
                <a:solidFill>
                  <a:srgbClr val="FF0000"/>
                </a:solidFill>
              </a:rPr>
              <a:t>Documentation:</a:t>
            </a:r>
            <a:endParaRPr lang="en-IE" sz="2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3840" y="3571896"/>
            <a:ext cx="883466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/>
              <a:t>Arduino in a Nutshell Jan </a:t>
            </a:r>
            <a:r>
              <a:rPr lang="en-IE" dirty="0" err="1" smtClean="0"/>
              <a:t>Borchers</a:t>
            </a:r>
            <a:r>
              <a:rPr lang="en-IE" dirty="0" smtClean="0"/>
              <a:t> download as free pdf file from :</a:t>
            </a:r>
          </a:p>
          <a:p>
            <a:r>
              <a:rPr lang="en-IE" dirty="0"/>
              <a:t>	</a:t>
            </a:r>
            <a:r>
              <a:rPr lang="en-IE" dirty="0" smtClean="0"/>
              <a:t>https:// hci.rwth-aachen.de/Arduino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/>
              <a:t>Arduino Programming Notebook, Brian W. Evans.  www.Arduino.cc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Manuals and curriculum provide cohesive coverage of Arduino in general, or of specific applications of Arduino </a:t>
            </a:r>
            <a:r>
              <a:rPr lang="en-GB" dirty="0" smtClean="0"/>
              <a:t>in </a:t>
            </a:r>
            <a:r>
              <a:rPr lang="en-GB" dirty="0"/>
              <a:t>particular</a:t>
            </a:r>
            <a:r>
              <a:rPr lang="en-GB" dirty="0" smtClean="0"/>
              <a:t>. </a:t>
            </a:r>
            <a:r>
              <a:rPr lang="en-GB" dirty="0" smtClean="0">
                <a:hlinkClick r:id="rId6"/>
              </a:rPr>
              <a:t>www.Arduino.cc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Wikipedia.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Getting Started with Arduino, Massimo </a:t>
            </a:r>
            <a:r>
              <a:rPr lang="en-GB" dirty="0" err="1" smtClean="0"/>
              <a:t>Banzi</a:t>
            </a:r>
            <a:r>
              <a:rPr lang="en-GB" dirty="0" smtClean="0"/>
              <a:t> &amp; Michael Shiloh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Junk Box Arduino, James R. Strickland.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Arduino Project Handbook, Mark Geddes.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Arduino User Guide, Robert Scott.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0362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083540"/>
              </p:ext>
            </p:extLst>
          </p:nvPr>
        </p:nvGraphicFramePr>
        <p:xfrm>
          <a:off x="929643" y="0"/>
          <a:ext cx="11017854" cy="7924545"/>
        </p:xfrm>
        <a:graphic>
          <a:graphicData uri="http://schemas.openxmlformats.org/drawingml/2006/table">
            <a:tbl>
              <a:tblPr/>
              <a:tblGrid>
                <a:gridCol w="1527375"/>
                <a:gridCol w="902711"/>
                <a:gridCol w="902711"/>
                <a:gridCol w="902711"/>
                <a:gridCol w="902711"/>
                <a:gridCol w="902711"/>
                <a:gridCol w="902711"/>
                <a:gridCol w="902711"/>
                <a:gridCol w="902711"/>
                <a:gridCol w="902711"/>
                <a:gridCol w="1366080"/>
              </a:tblGrid>
              <a:tr h="899558">
                <a:tc>
                  <a:txBody>
                    <a:bodyPr/>
                    <a:lstStyle/>
                    <a:p>
                      <a:r>
                        <a:rPr lang="en-IE" sz="12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Name</a:t>
                      </a:r>
                      <a:br>
                        <a:rPr lang="en-IE" sz="12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2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Processor</a:t>
                      </a:r>
                      <a:br>
                        <a:rPr lang="en-IE" sz="12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2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Operating/Input</a:t>
                      </a:r>
                      <a:br>
                        <a:rPr lang="en-IE" sz="12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r>
                        <a:rPr lang="en-IE" sz="12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Voltage</a:t>
                      </a:r>
                      <a:br>
                        <a:rPr lang="en-IE" sz="12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20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CPU Speed</a:t>
                      </a:r>
                      <a:br>
                        <a:rPr lang="en-IE" sz="12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2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Analog In/Out</a:t>
                      </a:r>
                      <a:br>
                        <a:rPr lang="en-IE" sz="12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2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Digital IO/PWM</a:t>
                      </a:r>
                      <a:br>
                        <a:rPr lang="en-IE" sz="12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2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EEPROM [kB]</a:t>
                      </a:r>
                      <a:br>
                        <a:rPr lang="en-IE" sz="12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20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SRAM [kB]</a:t>
                      </a:r>
                      <a:br>
                        <a:rPr lang="en-IE" sz="12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2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Flash [kB]</a:t>
                      </a:r>
                      <a:br>
                        <a:rPr lang="en-IE" sz="12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20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USB</a:t>
                      </a:r>
                      <a:br>
                        <a:rPr lang="en-IE" sz="120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20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UART</a:t>
                      </a:r>
                      <a:br>
                        <a:rPr lang="en-IE" sz="120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</a:br>
                      <a:endParaRPr lang="en-IE" sz="12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2091">
                <a:tc>
                  <a:txBody>
                    <a:bodyPr/>
                    <a:lstStyle/>
                    <a:p>
                      <a:r>
                        <a:rPr lang="en-IE" sz="1200">
                          <a:hlinkClick r:id="rId2"/>
                        </a:rPr>
                        <a:t>Due</a:t>
                      </a:r>
                      <a:r>
                        <a:rPr lang="en-IE" sz="1200"/>
                        <a:t/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ATSAM3X8E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3.3 V / 7-12 V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84 MHz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12/2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54/12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-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96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512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2 Micro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4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2091">
                <a:tc>
                  <a:txBody>
                    <a:bodyPr/>
                    <a:lstStyle/>
                    <a:p>
                      <a:r>
                        <a:rPr lang="en-IE" sz="1200">
                          <a:hlinkClick r:id="rId3"/>
                        </a:rPr>
                        <a:t>Esplora</a:t>
                      </a:r>
                      <a:r>
                        <a:rPr lang="en-IE" sz="1200"/>
                        <a:t/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ATmega32U4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5 V / 7-12 V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16 MHz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-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-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1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2.5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32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Micro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-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2091">
                <a:tc>
                  <a:txBody>
                    <a:bodyPr/>
                    <a:lstStyle/>
                    <a:p>
                      <a:r>
                        <a:rPr lang="en-IE" sz="1200" dirty="0">
                          <a:solidFill>
                            <a:srgbClr val="FF0000"/>
                          </a:solidFill>
                          <a:hlinkClick r:id="rId4"/>
                        </a:rPr>
                        <a:t>Nano</a:t>
                      </a:r>
                      <a:r>
                        <a:rPr lang="en-IE" sz="1200" dirty="0">
                          <a:solidFill>
                            <a:srgbClr val="FF0000"/>
                          </a:solidFill>
                        </a:rPr>
                        <a:t/>
                      </a:r>
                      <a:br>
                        <a:rPr lang="en-IE" sz="1200" dirty="0">
                          <a:solidFill>
                            <a:srgbClr val="FF0000"/>
                          </a:solidFill>
                        </a:rPr>
                      </a:br>
                      <a:endParaRPr lang="en-IE" sz="1200" dirty="0">
                        <a:solidFill>
                          <a:srgbClr val="FF0000"/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ATmega168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ATmega328P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5 V / 7-9 V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16 MHz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8/0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14/6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0.512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1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1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2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16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32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rgbClr val="FF0000"/>
                          </a:solidFill>
                        </a:rPr>
                        <a:t>Mini</a:t>
                      </a:r>
                      <a:br>
                        <a:rPr lang="en-IE" sz="1200">
                          <a:solidFill>
                            <a:srgbClr val="FF0000"/>
                          </a:solidFill>
                        </a:rPr>
                      </a:br>
                      <a:endParaRPr lang="en-IE" sz="1200">
                        <a:solidFill>
                          <a:srgbClr val="FF0000"/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>
                          <a:solidFill>
                            <a:srgbClr val="FF0000"/>
                          </a:solidFill>
                        </a:rPr>
                        <a:t>1</a:t>
                      </a:r>
                      <a:br>
                        <a:rPr lang="en-IE" sz="1200" dirty="0">
                          <a:solidFill>
                            <a:srgbClr val="FF0000"/>
                          </a:solidFill>
                        </a:rPr>
                      </a:br>
                      <a:endParaRPr lang="en-IE" sz="1200" dirty="0">
                        <a:solidFill>
                          <a:srgbClr val="FF0000"/>
                        </a:solidFill>
                      </a:endParaRPr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2091">
                <a:tc>
                  <a:txBody>
                    <a:bodyPr/>
                    <a:lstStyle/>
                    <a:p>
                      <a:r>
                        <a:rPr lang="en-IE" sz="1200">
                          <a:hlinkClick r:id="rId5"/>
                        </a:rPr>
                        <a:t>Mini</a:t>
                      </a:r>
                      <a:r>
                        <a:rPr lang="en-IE" sz="1200"/>
                        <a:t/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ATmega328P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5 V / 7-9 V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16 MHz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8/0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14/6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1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2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32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-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-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2091">
                <a:tc>
                  <a:txBody>
                    <a:bodyPr/>
                    <a:lstStyle/>
                    <a:p>
                      <a:r>
                        <a:rPr lang="en-IE" sz="1200" dirty="0" err="1">
                          <a:hlinkClick r:id="rId6"/>
                        </a:rPr>
                        <a:t>Yùn</a:t>
                      </a:r>
                      <a:r>
                        <a:rPr lang="en-IE" sz="1200" dirty="0"/>
                        <a:t/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ATmega32U4</a:t>
                      </a:r>
                      <a:br>
                        <a:rPr lang="en-IE" sz="1200" dirty="0"/>
                      </a:br>
                      <a:r>
                        <a:rPr lang="en-IE" sz="1200" dirty="0"/>
                        <a:t>AR9331 Linux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5 V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16 MHz</a:t>
                      </a:r>
                      <a:br>
                        <a:rPr lang="en-IE" sz="1200" dirty="0"/>
                      </a:br>
                      <a:r>
                        <a:rPr lang="en-IE" sz="1200" dirty="0"/>
                        <a:t>400MHz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12/0</a:t>
                      </a:r>
                      <a:br>
                        <a:rPr lang="en-IE" sz="1200" dirty="0"/>
                      </a:br>
                      <a:r>
                        <a:rPr lang="en-IE" sz="1200" dirty="0"/>
                        <a:t/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20/7</a:t>
                      </a:r>
                      <a:br>
                        <a:rPr lang="en-IE" sz="1200" dirty="0"/>
                      </a:br>
                      <a:r>
                        <a:rPr lang="en-IE" sz="1200" dirty="0"/>
                        <a:t/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1</a:t>
                      </a:r>
                      <a:br>
                        <a:rPr lang="en-IE" sz="1200" dirty="0"/>
                      </a:br>
                      <a:r>
                        <a:rPr lang="en-IE" sz="1200" dirty="0"/>
                        <a:t/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2.5</a:t>
                      </a:r>
                      <a:br>
                        <a:rPr lang="en-IE" sz="1200" dirty="0"/>
                      </a:br>
                      <a:r>
                        <a:rPr lang="en-IE" sz="1200" dirty="0"/>
                        <a:t>16MB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32</a:t>
                      </a:r>
                      <a:br>
                        <a:rPr lang="en-IE" sz="1200" dirty="0"/>
                      </a:br>
                      <a:r>
                        <a:rPr lang="en-IE" sz="1200" dirty="0"/>
                        <a:t>64MB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Micro</a:t>
                      </a:r>
                      <a:br>
                        <a:rPr lang="en-IE" sz="1200" dirty="0"/>
                      </a:br>
                      <a:r>
                        <a:rPr lang="en-IE" sz="1200" dirty="0"/>
                        <a:t/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1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2091">
                <a:tc>
                  <a:txBody>
                    <a:bodyPr/>
                    <a:lstStyle/>
                    <a:p>
                      <a:r>
                        <a:rPr lang="en-IE" sz="1200">
                          <a:hlinkClick r:id="rId7"/>
                        </a:rPr>
                        <a:t>Leonardo</a:t>
                      </a:r>
                      <a:r>
                        <a:rPr lang="en-IE" sz="1200"/>
                        <a:t/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ATmega32U4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5 V / 7-12 V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16 MHz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12/0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20/7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1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2.5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32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Micro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1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2091">
                <a:tc>
                  <a:txBody>
                    <a:bodyPr/>
                    <a:lstStyle/>
                    <a:p>
                      <a:r>
                        <a:rPr lang="en-IE" sz="1200">
                          <a:hlinkClick r:id="rId8"/>
                        </a:rPr>
                        <a:t>Mega ADK</a:t>
                      </a:r>
                      <a:r>
                        <a:rPr lang="en-IE" sz="1200"/>
                        <a:t/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ATmega2560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5 V / 7-12 V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16 MHz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16/0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54/15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4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8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256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/>
                        <a:t>Regular</a:t>
                      </a:r>
                      <a:br>
                        <a:rPr lang="en-IE" sz="1200"/>
                      </a:br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E" sz="1200" dirty="0"/>
                        <a:t>4</a:t>
                      </a:r>
                      <a:br>
                        <a:rPr lang="en-IE" sz="1200" dirty="0"/>
                      </a:br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02091"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234"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7025"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IE" sz="1200" dirty="0"/>
                    </a:p>
                  </a:txBody>
                  <a:tcPr marL="25397" marR="25397" marT="105820" marB="12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160520" y="5974080"/>
            <a:ext cx="4236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>
                <a:solidFill>
                  <a:srgbClr val="FF0000"/>
                </a:solidFill>
              </a:rPr>
              <a:t>Retired Boards</a:t>
            </a:r>
            <a:endParaRPr lang="en-IE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01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E" sz="4000" b="1" dirty="0" smtClean="0">
                <a:solidFill>
                  <a:srgbClr val="FF0000"/>
                </a:solidFill>
              </a:rPr>
              <a:t>Arduino(2)</a:t>
            </a:r>
            <a:endParaRPr lang="en-IE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188720"/>
            <a:ext cx="1136904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dirty="0"/>
              <a:t>For programming the microcontrollers, the Arduino project provides an Integrated Development Environment (IDE) based on a programming language named </a:t>
            </a:r>
            <a:r>
              <a:rPr lang="en-IE" sz="3200" i="1" dirty="0"/>
              <a:t>Processing</a:t>
            </a:r>
            <a:r>
              <a:rPr lang="en-IE" sz="3200" dirty="0"/>
              <a:t>, which also supports the C and C++ languages</a:t>
            </a:r>
            <a:r>
              <a:rPr lang="en-IE" sz="3200" dirty="0" smtClean="0"/>
              <a:t>.</a:t>
            </a:r>
          </a:p>
          <a:p>
            <a:r>
              <a:rPr lang="en-GB" sz="3200" dirty="0"/>
              <a:t>The Arduino Integrated Development Environment - or Arduino Software (IDE) - contains a text editor for writing code, a message area, a text console, a toolbar with buttons for common functions and a series of menus. It connects to the Arduino and </a:t>
            </a:r>
            <a:r>
              <a:rPr lang="en-GB" sz="3200" dirty="0" err="1"/>
              <a:t>Genuino</a:t>
            </a:r>
            <a:r>
              <a:rPr lang="en-GB" sz="3200" dirty="0"/>
              <a:t> hardware to upload programs and communicate with </a:t>
            </a:r>
            <a:r>
              <a:rPr lang="en-GB" sz="3200" dirty="0" smtClean="0"/>
              <a:t>them.</a:t>
            </a:r>
            <a:endParaRPr lang="en-IE" sz="3200" dirty="0"/>
          </a:p>
          <a:p>
            <a:r>
              <a:rPr lang="en-IE" sz="3200" dirty="0" smtClean="0"/>
              <a:t>The IDE software can be downloaded from:</a:t>
            </a:r>
          </a:p>
          <a:p>
            <a:pPr algn="ctr"/>
            <a:r>
              <a:rPr lang="en-IE" sz="3200" dirty="0" smtClean="0">
                <a:hlinkClick r:id="rId2"/>
              </a:rPr>
              <a:t>http://www.Arduino.cc/</a:t>
            </a:r>
            <a:endParaRPr lang="en-IE" sz="3200" dirty="0" smtClean="0"/>
          </a:p>
          <a:p>
            <a:endParaRPr lang="en-IE" sz="3200" dirty="0"/>
          </a:p>
          <a:p>
            <a:endParaRPr lang="en-IE" sz="3200" dirty="0"/>
          </a:p>
        </p:txBody>
      </p:sp>
    </p:spTree>
    <p:extLst>
      <p:ext uri="{BB962C8B-B14F-4D97-AF65-F5344CB8AC3E}">
        <p14:creationId xmlns:p14="http://schemas.microsoft.com/office/powerpoint/2010/main" val="392280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5054" y="0"/>
            <a:ext cx="627845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4800" y="396240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u="sng" dirty="0" smtClean="0">
                <a:solidFill>
                  <a:srgbClr val="FF0000"/>
                </a:solidFill>
              </a:rPr>
              <a:t>Example  Sketch (Program) on IDE Screen</a:t>
            </a:r>
            <a:endParaRPr lang="en-IE" sz="20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59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321011"/>
            <a:ext cx="10515600" cy="1325563"/>
          </a:xfrm>
        </p:spPr>
        <p:txBody>
          <a:bodyPr/>
          <a:lstStyle/>
          <a:p>
            <a:pPr algn="ctr"/>
            <a:r>
              <a:rPr lang="en-IE" dirty="0" err="1" smtClean="0"/>
              <a:t>Nanokeyer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186"/>
            <a:ext cx="10515600" cy="6239814"/>
          </a:xfrm>
        </p:spPr>
        <p:txBody>
          <a:bodyPr>
            <a:normAutofit fontScale="62500" lnSpcReduction="20000"/>
          </a:bodyPr>
          <a:lstStyle/>
          <a:p>
            <a:r>
              <a:rPr lang="en-GB" dirty="0" smtClean="0"/>
              <a:t>The </a:t>
            </a:r>
            <a:r>
              <a:rPr lang="en-GB" dirty="0" err="1" smtClean="0"/>
              <a:t>Keyer</a:t>
            </a:r>
            <a:r>
              <a:rPr lang="en-GB" dirty="0" smtClean="0"/>
              <a:t> was designed specifically for use with the</a:t>
            </a:r>
            <a:r>
              <a:rPr lang="en-GB" dirty="0" smtClean="0">
                <a:hlinkClick r:id="rId2" tooltip="K3NG site"/>
              </a:rPr>
              <a:t> K3NG Arduino </a:t>
            </a:r>
            <a:r>
              <a:rPr lang="en-GB" dirty="0" err="1" smtClean="0">
                <a:hlinkClick r:id="rId2" tooltip="K3NG site"/>
              </a:rPr>
              <a:t>keyer</a:t>
            </a:r>
            <a:r>
              <a:rPr lang="en-GB" dirty="0" smtClean="0">
                <a:hlinkClick r:id="rId2" tooltip="K3NG site"/>
              </a:rPr>
              <a:t> open-source firmware </a:t>
            </a:r>
            <a:r>
              <a:rPr lang="en-GB" dirty="0" smtClean="0"/>
              <a:t>adding many features and flexibility.</a:t>
            </a:r>
          </a:p>
          <a:p>
            <a:r>
              <a:rPr lang="en-GB" dirty="0" smtClean="0"/>
              <a:t>The </a:t>
            </a:r>
            <a:r>
              <a:rPr lang="en-GB" dirty="0" err="1" smtClean="0"/>
              <a:t>nanoKeyer</a:t>
            </a:r>
            <a:r>
              <a:rPr lang="en-GB" dirty="0" smtClean="0"/>
              <a:t> is suitable as a standalone </a:t>
            </a:r>
            <a:r>
              <a:rPr lang="en-GB" dirty="0" err="1" smtClean="0"/>
              <a:t>keyer</a:t>
            </a:r>
            <a:r>
              <a:rPr lang="en-GB" dirty="0" smtClean="0"/>
              <a:t> or for keying the radio via the USB port from a connected computer and your favoured contest logging software. By means of the K3NG firmware it can be also used as a </a:t>
            </a:r>
            <a:r>
              <a:rPr lang="en-GB" dirty="0" err="1" smtClean="0"/>
              <a:t>computerless</a:t>
            </a:r>
            <a:r>
              <a:rPr lang="en-GB" dirty="0" smtClean="0"/>
              <a:t> keyboard </a:t>
            </a:r>
            <a:r>
              <a:rPr lang="en-GB" dirty="0" err="1" smtClean="0"/>
              <a:t>keyer</a:t>
            </a:r>
            <a:r>
              <a:rPr lang="en-GB" dirty="0" smtClean="0"/>
              <a:t> by attaching a PS2-Keyboard to it.</a:t>
            </a:r>
          </a:p>
          <a:p>
            <a:r>
              <a:rPr lang="en-GB" dirty="0" smtClean="0"/>
              <a:t>CW speed adjustable from 1 to 999 WPM</a:t>
            </a:r>
          </a:p>
          <a:p>
            <a:r>
              <a:rPr lang="en-GB" dirty="0" smtClean="0"/>
              <a:t>K1EL </a:t>
            </a:r>
            <a:r>
              <a:rPr lang="en-GB" dirty="0" err="1" smtClean="0"/>
              <a:t>Winkeyer</a:t>
            </a:r>
            <a:r>
              <a:rPr lang="en-GB" dirty="0" smtClean="0"/>
              <a:t> interface protocol emulation</a:t>
            </a:r>
          </a:p>
          <a:p>
            <a:r>
              <a:rPr lang="en-GB" dirty="0" smtClean="0"/>
              <a:t>Supported by major logging apps (e.g. N1MM, HRD, etc. in K1EL </a:t>
            </a:r>
            <a:r>
              <a:rPr lang="en-GB" dirty="0" err="1" smtClean="0"/>
              <a:t>Winkeyer</a:t>
            </a:r>
            <a:r>
              <a:rPr lang="en-GB" dirty="0" smtClean="0"/>
              <a:t> mode via USB port)</a:t>
            </a:r>
          </a:p>
          <a:p>
            <a:r>
              <a:rPr lang="en-GB" dirty="0" smtClean="0"/>
              <a:t>SO2R compatible through K1EL </a:t>
            </a:r>
            <a:r>
              <a:rPr lang="en-GB" dirty="0" err="1" smtClean="0"/>
              <a:t>Winkeyer</a:t>
            </a:r>
            <a:r>
              <a:rPr lang="en-GB" dirty="0" smtClean="0"/>
              <a:t> 2 protocol emulation</a:t>
            </a:r>
          </a:p>
          <a:p>
            <a:r>
              <a:rPr lang="en-GB" dirty="0" smtClean="0"/>
              <a:t>Command mode for using the paddle to change settings, program memories, etc.</a:t>
            </a:r>
          </a:p>
          <a:p>
            <a:r>
              <a:rPr lang="en-GB" dirty="0" smtClean="0"/>
              <a:t>PS2 Keyboard Interface for CW keyboard operation without a computer</a:t>
            </a:r>
          </a:p>
          <a:p>
            <a:r>
              <a:rPr lang="en-GB" dirty="0" smtClean="0"/>
              <a:t>PTT with configurable lead, tail, and hang times</a:t>
            </a:r>
          </a:p>
          <a:p>
            <a:r>
              <a:rPr lang="en-GB" dirty="0" smtClean="0"/>
              <a:t>Up to 12 memories with macro and serial number support</a:t>
            </a:r>
          </a:p>
          <a:p>
            <a:r>
              <a:rPr lang="en-GB" dirty="0" smtClean="0"/>
              <a:t>QRSS and HSCW</a:t>
            </a:r>
          </a:p>
          <a:p>
            <a:r>
              <a:rPr lang="en-GB" dirty="0" smtClean="0"/>
              <a:t>Iambic A and B, </a:t>
            </a:r>
            <a:r>
              <a:rPr lang="en-GB" dirty="0" err="1" smtClean="0"/>
              <a:t>Ultimatic</a:t>
            </a:r>
            <a:r>
              <a:rPr lang="en-GB" dirty="0" smtClean="0"/>
              <a:t> and Bug mode</a:t>
            </a:r>
          </a:p>
          <a:p>
            <a:r>
              <a:rPr lang="en-GB" dirty="0" smtClean="0"/>
              <a:t>Farnsworth Timing, </a:t>
            </a:r>
            <a:r>
              <a:rPr lang="en-GB" dirty="0" err="1" smtClean="0"/>
              <a:t>Autospace</a:t>
            </a:r>
            <a:r>
              <a:rPr lang="en-GB" dirty="0" smtClean="0"/>
              <a:t> and </a:t>
            </a:r>
            <a:r>
              <a:rPr lang="en-GB" dirty="0" err="1" smtClean="0"/>
              <a:t>Wordspace</a:t>
            </a:r>
            <a:r>
              <a:rPr lang="en-GB" dirty="0" smtClean="0"/>
              <a:t> Adjustment</a:t>
            </a:r>
          </a:p>
          <a:p>
            <a:r>
              <a:rPr lang="en-GB" dirty="0" smtClean="0"/>
              <a:t>Keying Compensation, Dah to </a:t>
            </a:r>
            <a:r>
              <a:rPr lang="en-GB" dirty="0" err="1" smtClean="0"/>
              <a:t>Dit</a:t>
            </a:r>
            <a:r>
              <a:rPr lang="en-GB" dirty="0" smtClean="0"/>
              <a:t> Ratio, Weighting adjustment</a:t>
            </a:r>
          </a:p>
          <a:p>
            <a:r>
              <a:rPr lang="en-GB" dirty="0" smtClean="0"/>
              <a:t>Non-volatile storage of most settings</a:t>
            </a:r>
          </a:p>
          <a:p>
            <a:r>
              <a:rPr lang="en-GB" dirty="0" smtClean="0"/>
              <a:t>The firmware is open source code provided by K3NG so you can customize it to fit your needs.</a:t>
            </a:r>
          </a:p>
          <a:p>
            <a:r>
              <a:rPr lang="en-GB" dirty="0" smtClean="0"/>
              <a:t>The </a:t>
            </a:r>
            <a:r>
              <a:rPr lang="en-GB" dirty="0" err="1" smtClean="0"/>
              <a:t>keyer</a:t>
            </a:r>
            <a:r>
              <a:rPr lang="en-GB" dirty="0" smtClean="0"/>
              <a:t> features one radio port with a optically isolated PTT keying line as well as the CW keying line.</a:t>
            </a:r>
            <a:br>
              <a:rPr lang="en-GB" dirty="0" smtClean="0"/>
            </a:br>
            <a:r>
              <a:rPr lang="en-GB" dirty="0" smtClean="0"/>
              <a:t>The paddle is </a:t>
            </a:r>
            <a:r>
              <a:rPr lang="en-GB" dirty="0" err="1" smtClean="0"/>
              <a:t>conneted</a:t>
            </a:r>
            <a:r>
              <a:rPr lang="en-GB" dirty="0" smtClean="0"/>
              <a:t> with a standard 6.3mm Stereo Jack compatible with most modern radios.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927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 err="1" smtClean="0"/>
              <a:t>Nanokeyer</a:t>
            </a:r>
            <a:endParaRPr lang="en-IE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1802" y="1690688"/>
            <a:ext cx="7528396" cy="4850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94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566" y="0"/>
            <a:ext cx="91368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49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nanokeyer.files.wordpress.com/2012/02/dscf4208.jpg?w=700&amp;h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3669" y="1602123"/>
            <a:ext cx="6667500" cy="500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03669" y="167425"/>
            <a:ext cx="6667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b="1" dirty="0" err="1" smtClean="0"/>
              <a:t>Nanokeyer</a:t>
            </a:r>
            <a:endParaRPr lang="en-IE" sz="2800" b="1" dirty="0"/>
          </a:p>
        </p:txBody>
      </p:sp>
    </p:spTree>
    <p:extLst>
      <p:ext uri="{BB962C8B-B14F-4D97-AF65-F5344CB8AC3E}">
        <p14:creationId xmlns:p14="http://schemas.microsoft.com/office/powerpoint/2010/main" val="287541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</TotalTime>
  <Words>1263</Words>
  <Application>Microsoft Office PowerPoint</Application>
  <PresentationFormat>Widescreen</PresentationFormat>
  <Paragraphs>392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Arduino Morse Keyer</vt:lpstr>
      <vt:lpstr>Arduino(1)</vt:lpstr>
      <vt:lpstr>PowerPoint Presentation</vt:lpstr>
      <vt:lpstr>Arduino(2)</vt:lpstr>
      <vt:lpstr>PowerPoint Presentation</vt:lpstr>
      <vt:lpstr>Nanokeyer</vt:lpstr>
      <vt:lpstr>Nanokeyer</vt:lpstr>
      <vt:lpstr>PowerPoint Presentation</vt:lpstr>
      <vt:lpstr>PowerPoint Presentation</vt:lpstr>
      <vt:lpstr>Nanokeyer</vt:lpstr>
      <vt:lpstr>PowerPoint Presentation</vt:lpstr>
      <vt:lpstr>PowerPoint Presentation</vt:lpstr>
      <vt:lpstr>K3NG Keyer Features(1)</vt:lpstr>
      <vt:lpstr>K3NG Keyer Features(2)</vt:lpstr>
      <vt:lpstr>K3NG Features and Options </vt:lpstr>
      <vt:lpstr>PowerPoint Presentation</vt:lpstr>
      <vt:lpstr>PowerPoint Presentation</vt:lpstr>
      <vt:lpstr>PowerPoint Presentation</vt:lpstr>
      <vt:lpstr>Arduino Sources</vt:lpstr>
      <vt:lpstr>PowerPoint Presentation</vt:lpstr>
      <vt:lpstr>References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Nanokeyer</dc:title>
  <dc:creator>tom osullivan</dc:creator>
  <cp:lastModifiedBy>tom osullivan</cp:lastModifiedBy>
  <cp:revision>73</cp:revision>
  <cp:lastPrinted>2016-11-08T22:14:34Z</cp:lastPrinted>
  <dcterms:created xsi:type="dcterms:W3CDTF">2016-10-25T15:07:03Z</dcterms:created>
  <dcterms:modified xsi:type="dcterms:W3CDTF">2017-02-28T16:11:37Z</dcterms:modified>
</cp:coreProperties>
</file>